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65" r:id="rId2"/>
    <p:sldId id="539" r:id="rId3"/>
    <p:sldId id="299" r:id="rId4"/>
    <p:sldId id="554" r:id="rId5"/>
    <p:sldId id="560" r:id="rId6"/>
    <p:sldId id="567" r:id="rId7"/>
    <p:sldId id="561" r:id="rId8"/>
    <p:sldId id="562" r:id="rId9"/>
    <p:sldId id="563" r:id="rId10"/>
    <p:sldId id="564" r:id="rId11"/>
    <p:sldId id="565" r:id="rId12"/>
    <p:sldId id="568" r:id="rId13"/>
    <p:sldId id="566" r:id="rId14"/>
    <p:sldId id="260" r:id="rId15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B9BA"/>
    <a:srgbClr val="4E5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3689" autoAdjust="0"/>
  </p:normalViewPr>
  <p:slideViewPr>
    <p:cSldViewPr showGuides="1">
      <p:cViewPr varScale="1">
        <p:scale>
          <a:sx n="124" d="100"/>
          <a:sy n="124" d="100"/>
        </p:scale>
        <p:origin x="342" y="90"/>
      </p:cViewPr>
      <p:guideLst>
        <p:guide orient="horz" pos="1800"/>
        <p:guide orient="horz" pos="288"/>
        <p:guide orient="horz" pos="3312"/>
        <p:guide orient="horz" pos="855"/>
        <p:guide pos="2880"/>
        <p:guide pos="521"/>
        <p:guide pos="5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22/08/2024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973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starting</a:t>
            </a:r>
            <a:r>
              <a:rPr lang="en-US" baseline="0" dirty="0"/>
              <a:t>, I would like to do the following statement, all calculations presented here were performed using OASYS tools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90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38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827089" y="1"/>
            <a:ext cx="7489825" cy="457729"/>
          </a:xfrm>
          <a:noFill/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27088" y="457729"/>
            <a:ext cx="7489825" cy="479558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noProof="0"/>
              <a:t>SRI2024-08-27  M. Sanchez del Rio  </a:t>
            </a:r>
            <a:endParaRPr lang="en-US" noProof="0" dirty="0"/>
          </a:p>
        </p:txBody>
      </p:sp>
      <p:pic>
        <p:nvPicPr>
          <p:cNvPr id="9" name="Image 8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417500"/>
            <a:ext cx="7200000" cy="28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915000"/>
            <a:ext cx="5612400" cy="2970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915000"/>
            <a:ext cx="2574000" cy="2970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it-IT" noProof="0"/>
              <a:t>SRI2024-08-27  M. Sanchez del Rio  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it-IT" noProof="0"/>
              <a:t>SRI2024-08-27  M. Sanchez del Rio  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it-IT" noProof="0"/>
              <a:t>SRI2024-08-27  M. Sanchez del Rio  </a:t>
            </a:r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logo_texte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168056" y="5067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805272"/>
            <a:ext cx="8236800" cy="43319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5587803"/>
            <a:ext cx="611560" cy="127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26/07/2013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630001" y="5402791"/>
            <a:ext cx="6120000" cy="17707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 cap="none" baseline="0">
                <a:solidFill>
                  <a:schemeClr val="accent1"/>
                </a:solidFill>
              </a:defRPr>
            </a:lvl1pPr>
          </a:lstStyle>
          <a:p>
            <a:r>
              <a:rPr lang="it-IT"/>
              <a:t>SRI2024-08-27  M. Sanchez del Rio 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98001" y="5402865"/>
            <a:ext cx="413559" cy="177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6"/>
        </a:buClr>
        <a:buSzPct val="80000"/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7/S160057751400650X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asys-kit/shadow4-advanc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asys-kit/shadow4/issue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hyperlink" Target="https://github.com/oasys-kit/shadow4workspaces" TargetMode="External"/><Relationship Id="rId7" Type="http://schemas.openxmlformats.org/officeDocument/2006/relationships/image" Target="../media/image37.jpeg"/><Relationship Id="rId2" Type="http://schemas.openxmlformats.org/officeDocument/2006/relationships/hyperlink" Target="https://github.com/oasys-esrf-kit/oasys_hercules_202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80/08940886.2023.2274746" TargetMode="External"/><Relationship Id="rId5" Type="http://schemas.openxmlformats.org/officeDocument/2006/relationships/hyperlink" Target="https://doi.org/10.1080/08940886.2019.1654832" TargetMode="External"/><Relationship Id="rId4" Type="http://schemas.openxmlformats.org/officeDocument/2006/relationships/hyperlink" Target="https://github.com/oasys-kit/oasys_schoo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oi.org/10.1107/S160057751901213X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wm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x.doi.org/10.1107/S0909049511026306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wmf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orangedatamining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107/S1600577516013837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hyperlink" Target="https://doi.org/10.1107/S160057751400650X" TargetMode="Externa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07/S160057752200707X" TargetMode="External"/><Relationship Id="rId11" Type="http://schemas.openxmlformats.org/officeDocument/2006/relationships/image" Target="../media/image21.png"/><Relationship Id="rId5" Type="http://schemas.openxmlformats.org/officeDocument/2006/relationships/hyperlink" Target="http://dx.doi.org/10.1107/S160057752000778X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doi.org/10.1107/S160057752100401X" TargetMode="Externa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asys-kit.github.i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hadow4.readthedocs.io/" TargetMode="Externa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6.16446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schoonj/xraylib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s://github.com/oasys-kit/crystalpy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6.16960" TargetMode="External"/><Relationship Id="rId5" Type="http://schemas.openxmlformats.org/officeDocument/2006/relationships/hyperlink" Target="https://arxiv.org/abs/2406.04079" TargetMode="External"/><Relationship Id="rId10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hyperlink" Target="https://github.com/oasys-kit/daba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40346" y="1852690"/>
            <a:ext cx="6634855" cy="3570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SHADOW4: the popular ray tracing revived for evolving synchrotron sources in </a:t>
            </a:r>
            <a:br>
              <a:rPr lang="en-US" sz="2400" b="1" dirty="0">
                <a:solidFill>
                  <a:srgbClr val="002060"/>
                </a:solidFill>
              </a:rPr>
            </a:br>
            <a:r>
              <a:rPr lang="en-US" sz="2400" b="1" dirty="0">
                <a:solidFill>
                  <a:srgbClr val="002060"/>
                </a:solidFill>
              </a:rPr>
              <a:t>4</a:t>
            </a:r>
            <a:r>
              <a:rPr lang="en-US" sz="2400" b="1" baseline="30000" dirty="0">
                <a:solidFill>
                  <a:srgbClr val="002060"/>
                </a:solidFill>
              </a:rPr>
              <a:t>th</a:t>
            </a:r>
            <a:r>
              <a:rPr lang="en-US" sz="2400" b="1" dirty="0">
                <a:solidFill>
                  <a:srgbClr val="002060"/>
                </a:solidFill>
              </a:rPr>
              <a:t>-generation storage rings</a:t>
            </a:r>
            <a:br>
              <a:rPr lang="en-US" sz="2400" b="1" dirty="0">
                <a:solidFill>
                  <a:srgbClr val="002060"/>
                </a:solidFill>
              </a:rPr>
            </a:br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GB" sz="1600" u="sng" dirty="0"/>
              <a:t>Manuel Sánchez del Río</a:t>
            </a:r>
            <a:r>
              <a:rPr lang="en-GB" sz="1600" dirty="0"/>
              <a:t>*</a:t>
            </a:r>
            <a:r>
              <a:rPr lang="en-GB" sz="1600" baseline="30000" dirty="0"/>
              <a:t>1</a:t>
            </a:r>
            <a:r>
              <a:rPr lang="en-GB" sz="1600" dirty="0"/>
              <a:t>,</a:t>
            </a:r>
            <a:br>
              <a:rPr lang="en-GB" sz="1600" dirty="0"/>
            </a:br>
            <a:r>
              <a:rPr lang="en-US" sz="1600" dirty="0"/>
              <a:t>Juan Reyes-Herrera</a:t>
            </a:r>
            <a:r>
              <a:rPr lang="en-US" sz="1600" baseline="30000" dirty="0"/>
              <a:t>1</a:t>
            </a:r>
            <a:r>
              <a:rPr lang="en-US" sz="1600" dirty="0"/>
              <a:t>, </a:t>
            </a:r>
            <a:r>
              <a:rPr lang="en-US" sz="1600" dirty="0" err="1"/>
              <a:t>Xianbo</a:t>
            </a:r>
            <a:r>
              <a:rPr lang="en-US" sz="1600" dirty="0"/>
              <a:t> Shi</a:t>
            </a:r>
            <a:r>
              <a:rPr lang="en-US" sz="1600" baseline="30000" dirty="0"/>
              <a:t>2</a:t>
            </a:r>
            <a:r>
              <a:rPr lang="en-US" sz="1600" dirty="0"/>
              <a:t> and Luca Rebuffi</a:t>
            </a:r>
            <a:r>
              <a:rPr lang="en-US" sz="1600" baseline="30000" dirty="0"/>
              <a:t>2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*srio@esrf.eu</a:t>
            </a:r>
          </a:p>
          <a:p>
            <a:pPr algn="ctr"/>
            <a:endParaRPr lang="en-US" sz="1667" dirty="0"/>
          </a:p>
          <a:p>
            <a:pPr algn="ctr"/>
            <a:r>
              <a:rPr lang="en-US" sz="1333" baseline="30000" dirty="0"/>
              <a:t>1</a:t>
            </a:r>
            <a:r>
              <a:rPr lang="en-US" sz="1333" dirty="0"/>
              <a:t>Advanced Analysis &amp; Precision Unit, MEG/ISDD, ESRF</a:t>
            </a:r>
          </a:p>
          <a:p>
            <a:pPr algn="ctr"/>
            <a:r>
              <a:rPr lang="en-US" sz="1333" baseline="30000" dirty="0"/>
              <a:t>2</a:t>
            </a:r>
            <a:r>
              <a:rPr lang="en-US" sz="1333" dirty="0"/>
              <a:t>APS-Argonne National Lab</a:t>
            </a:r>
          </a:p>
          <a:p>
            <a:pPr algn="ctr"/>
            <a:endParaRPr lang="en-US" sz="1333" dirty="0"/>
          </a:p>
          <a:p>
            <a:pPr algn="ctr"/>
            <a:endParaRPr lang="en-US" sz="1167" dirty="0"/>
          </a:p>
          <a:p>
            <a:pPr algn="ctr"/>
            <a:r>
              <a:rPr lang="en-US" sz="1100" dirty="0" err="1"/>
              <a:t>Mikrosymposium</a:t>
            </a:r>
            <a:r>
              <a:rPr lang="en-US" sz="1100" dirty="0"/>
              <a:t> MS 1/1: Beamline Optics and Diagnostics: 13:00 Tuesday 27 August, 2024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46079" y="86785"/>
            <a:ext cx="6864000" cy="414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28" y="121530"/>
            <a:ext cx="2333040" cy="590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28" y="770563"/>
            <a:ext cx="2179049" cy="46002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3" y="234104"/>
            <a:ext cx="3738945" cy="147126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it-IT" noProof="0"/>
              <a:t>SRI2024-08-27  M. Sanchez del Rio  </a:t>
            </a:r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0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0D3F6C-C3C5-4759-B700-94AF6806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09428"/>
            <a:ext cx="4653586" cy="2623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8CD0F-9319-4D18-8EC8-869DCA47FA36}"/>
              </a:ext>
            </a:extLst>
          </p:cNvPr>
          <p:cNvSpPr txBox="1"/>
          <p:nvPr/>
        </p:nvSpPr>
        <p:spPr>
          <a:xfrm>
            <a:off x="107504" y="678505"/>
            <a:ext cx="85684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Corrects ray tracing considering scattering and diffraction when the beam has a high coherence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Includes scattering by </a:t>
            </a:r>
            <a:r>
              <a:rPr lang="en-US" sz="2000" dirty="0" err="1"/>
              <a:t>o.e.’s</a:t>
            </a:r>
            <a:r>
              <a:rPr lang="en-US" sz="2000" dirty="0"/>
              <a:t> boundaries (slits, mirrors, gratings, lenses)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Manages the surface error (delegated from </a:t>
            </a:r>
            <a:r>
              <a:rPr lang="en-US" sz="2000" dirty="0" err="1"/>
              <a:t>o.e</a:t>
            </a:r>
            <a:r>
              <a:rPr lang="en-US" sz="2000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Fully rewritten code</a:t>
            </a:r>
            <a:r>
              <a:rPr lang="en-US" sz="2000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Scriptable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Shadow4: advanced tools – Hybrid</a:t>
            </a:r>
            <a:r>
              <a:rPr lang="en-US" sz="2400" cap="none" baseline="30000" dirty="0"/>
              <a:t>1</a:t>
            </a:r>
            <a:r>
              <a:rPr lang="en-US" sz="2400" cap="none" dirty="0"/>
              <a:t> method</a:t>
            </a:r>
            <a:endParaRPr lang="en-GB" sz="2400" cap="none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048A67-E027-410D-92BE-BCF3C8DB91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it-IT"/>
              <a:t>SRI2024-08-27  M. Sanchez del Rio 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A6B6DD-BF88-4498-99A8-D4503C1498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733122C9-A0B9-462F-8757-0847AD287B63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AA08FC-40F5-4A16-9BA5-E3653AA0FB6C}"/>
              </a:ext>
            </a:extLst>
          </p:cNvPr>
          <p:cNvSpPr txBox="1"/>
          <p:nvPr/>
        </p:nvSpPr>
        <p:spPr>
          <a:xfrm>
            <a:off x="1102850" y="4833096"/>
            <a:ext cx="5174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Shi </a:t>
            </a:r>
            <a:r>
              <a:rPr lang="en-US" sz="1400" i="1" dirty="0"/>
              <a:t>et al.</a:t>
            </a:r>
            <a:r>
              <a:rPr lang="en-US" sz="1400" dirty="0"/>
              <a:t> 2014 </a:t>
            </a:r>
            <a:r>
              <a:rPr lang="en-US" sz="1400" dirty="0">
                <a:hlinkClick r:id="rId3"/>
              </a:rPr>
              <a:t>https://doi.org/10.1107/S160057751400650X</a:t>
            </a:r>
            <a:endParaRPr lang="en-US" sz="1400" dirty="0"/>
          </a:p>
          <a:p>
            <a:r>
              <a:rPr lang="en-US" sz="1400" dirty="0"/>
              <a:t>[2] </a:t>
            </a:r>
            <a:r>
              <a:rPr lang="en-US" sz="1400" dirty="0">
                <a:hlinkClick r:id="rId4"/>
              </a:rPr>
              <a:t>https://github.com/oasys-kit/shadow4-advanced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0078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1912B-CF7E-4671-9CB8-A49F28255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67" y="1232413"/>
            <a:ext cx="7952159" cy="288084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EF6F8D6-AB5C-40EB-BC39-C1EE2AD242CB}"/>
              </a:ext>
            </a:extLst>
          </p:cNvPr>
          <p:cNvGrpSpPr/>
          <p:nvPr/>
        </p:nvGrpSpPr>
        <p:grpSpPr>
          <a:xfrm rot="10800000">
            <a:off x="2203331" y="2713484"/>
            <a:ext cx="1864613" cy="314444"/>
            <a:chOff x="2166948" y="21256352"/>
            <a:chExt cx="3296184" cy="771534"/>
          </a:xfrm>
          <a:solidFill>
            <a:srgbClr val="ED7703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B998586-B42B-4491-8D92-5FBA21EB5153}"/>
                </a:ext>
              </a:extLst>
            </p:cNvPr>
            <p:cNvSpPr/>
            <p:nvPr/>
          </p:nvSpPr>
          <p:spPr>
            <a:xfrm>
              <a:off x="2166948" y="21257865"/>
              <a:ext cx="2813076" cy="7700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A9540C64-5610-4B7B-B708-862ED92FEA20}"/>
                </a:ext>
              </a:extLst>
            </p:cNvPr>
            <p:cNvSpPr/>
            <p:nvPr/>
          </p:nvSpPr>
          <p:spPr>
            <a:xfrm rot="5400000">
              <a:off x="4835811" y="21400564"/>
              <a:ext cx="771534" cy="48310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6FC723-466F-4712-AC08-C2028CC6A6B3}"/>
              </a:ext>
            </a:extLst>
          </p:cNvPr>
          <p:cNvGrpSpPr/>
          <p:nvPr/>
        </p:nvGrpSpPr>
        <p:grpSpPr>
          <a:xfrm>
            <a:off x="13448" y="3479160"/>
            <a:ext cx="1203652" cy="314444"/>
            <a:chOff x="2166948" y="21256352"/>
            <a:chExt cx="3296184" cy="77153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265C6FB-066B-4688-B36F-DA409BFCE799}"/>
                </a:ext>
              </a:extLst>
            </p:cNvPr>
            <p:cNvSpPr/>
            <p:nvPr/>
          </p:nvSpPr>
          <p:spPr>
            <a:xfrm>
              <a:off x="2166948" y="21257865"/>
              <a:ext cx="2813076" cy="7700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3B96ED1-6B3E-4CC0-B880-A444C290EF67}"/>
                </a:ext>
              </a:extLst>
            </p:cNvPr>
            <p:cNvSpPr/>
            <p:nvPr/>
          </p:nvSpPr>
          <p:spPr>
            <a:xfrm rot="5400000">
              <a:off x="4835811" y="21400564"/>
              <a:ext cx="771534" cy="48310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26B87B-B078-423D-A9B4-F197DFAA0101}"/>
              </a:ext>
            </a:extLst>
          </p:cNvPr>
          <p:cNvGrpSpPr/>
          <p:nvPr/>
        </p:nvGrpSpPr>
        <p:grpSpPr>
          <a:xfrm>
            <a:off x="7623" y="1834475"/>
            <a:ext cx="1324017" cy="314444"/>
            <a:chOff x="2166948" y="21256352"/>
            <a:chExt cx="3296184" cy="77153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F0F03A-65DF-4182-BCB7-91325B6EADE5}"/>
                </a:ext>
              </a:extLst>
            </p:cNvPr>
            <p:cNvSpPr/>
            <p:nvPr/>
          </p:nvSpPr>
          <p:spPr>
            <a:xfrm>
              <a:off x="2166948" y="21257865"/>
              <a:ext cx="2813076" cy="7700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7FD3BD3-7782-424D-A53C-D8EA01AFDE2A}"/>
                </a:ext>
              </a:extLst>
            </p:cNvPr>
            <p:cNvSpPr/>
            <p:nvPr/>
          </p:nvSpPr>
          <p:spPr>
            <a:xfrm rot="5400000">
              <a:off x="4835811" y="21400564"/>
              <a:ext cx="771534" cy="48310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FF171E-D029-46C9-A1FA-BB454D4CEAD1}"/>
              </a:ext>
            </a:extLst>
          </p:cNvPr>
          <p:cNvGrpSpPr/>
          <p:nvPr/>
        </p:nvGrpSpPr>
        <p:grpSpPr>
          <a:xfrm>
            <a:off x="6764219" y="2727722"/>
            <a:ext cx="1864613" cy="314444"/>
            <a:chOff x="2166948" y="21256352"/>
            <a:chExt cx="3296184" cy="771534"/>
          </a:xfrm>
          <a:solidFill>
            <a:srgbClr val="ED7703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37EE6F-5F74-4599-B5F8-4CDFE5FE6CE0}"/>
                </a:ext>
              </a:extLst>
            </p:cNvPr>
            <p:cNvSpPr/>
            <p:nvPr/>
          </p:nvSpPr>
          <p:spPr>
            <a:xfrm>
              <a:off x="2166948" y="21257865"/>
              <a:ext cx="2813076" cy="7700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6BD3268-E333-4C43-85AE-EE40DD7F9763}"/>
                </a:ext>
              </a:extLst>
            </p:cNvPr>
            <p:cNvSpPr/>
            <p:nvPr/>
          </p:nvSpPr>
          <p:spPr>
            <a:xfrm rot="5400000">
              <a:off x="4835811" y="21400564"/>
              <a:ext cx="771534" cy="48310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Shadow4: beta testers are welcomed!</a:t>
            </a:r>
            <a:endParaRPr lang="en-GB" sz="2400" cap="none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048A67-E027-410D-92BE-BCF3C8DB91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it-IT"/>
              <a:t>SRI2024-08-27  M. Sanchez del Rio 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A6B6DD-BF88-4498-99A8-D4503C1498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1740C2-3318-42B9-9ABC-F7AE494CD770}"/>
              </a:ext>
            </a:extLst>
          </p:cNvPr>
          <p:cNvSpPr/>
          <p:nvPr/>
        </p:nvSpPr>
        <p:spPr>
          <a:xfrm>
            <a:off x="1414725" y="4383305"/>
            <a:ext cx="63145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Send issues in </a:t>
            </a:r>
            <a:r>
              <a:rPr lang="en-US" dirty="0">
                <a:hlinkClick r:id="rId3"/>
              </a:rPr>
              <a:t>https://github.com/oasys-kit/shadow4/issues</a:t>
            </a:r>
            <a:r>
              <a:rPr lang="en-US" dirty="0"/>
              <a:t> 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99D4B-EFE2-4B9D-B49A-3DB193B325FB}"/>
              </a:ext>
            </a:extLst>
          </p:cNvPr>
          <p:cNvSpPr txBox="1"/>
          <p:nvPr/>
        </p:nvSpPr>
        <p:spPr>
          <a:xfrm>
            <a:off x="0" y="182461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Shadow3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249DC-44D1-46E4-9FA7-D3BD5D4FA7CF}"/>
              </a:ext>
            </a:extLst>
          </p:cNvPr>
          <p:cNvSpPr txBox="1"/>
          <p:nvPr/>
        </p:nvSpPr>
        <p:spPr>
          <a:xfrm>
            <a:off x="-24927" y="344357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Shadow4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5497D-7027-4239-9537-3B7321CADA2D}"/>
              </a:ext>
            </a:extLst>
          </p:cNvPr>
          <p:cNvSpPr txBox="1"/>
          <p:nvPr/>
        </p:nvSpPr>
        <p:spPr>
          <a:xfrm>
            <a:off x="2417903" y="2672834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beam converter</a:t>
            </a:r>
            <a:endParaRPr lang="en-GB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ECA9D-DEC5-4E60-8382-BB7A8A946874}"/>
              </a:ext>
            </a:extLst>
          </p:cNvPr>
          <p:cNvSpPr txBox="1"/>
          <p:nvPr/>
        </p:nvSpPr>
        <p:spPr>
          <a:xfrm>
            <a:off x="6781767" y="2703071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matching results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926731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8CD0F-9319-4D18-8EC8-869DCA47FA36}"/>
              </a:ext>
            </a:extLst>
          </p:cNvPr>
          <p:cNvSpPr txBox="1"/>
          <p:nvPr/>
        </p:nvSpPr>
        <p:spPr>
          <a:xfrm>
            <a:off x="107504" y="678505"/>
            <a:ext cx="8568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SHADOW4 is announced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New Kernel fully in python, modern OO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New interface in OASYS, including Hybrid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Preparing the future SR generations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Already available in OASYS [beta]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Didactical material</a:t>
            </a:r>
            <a:r>
              <a:rPr lang="en-US" baseline="30000" dirty="0"/>
              <a:t>1,2</a:t>
            </a:r>
            <a:r>
              <a:rPr lang="en-US" dirty="0"/>
              <a:t> available.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OASYS schools (done at ESRF</a:t>
            </a:r>
            <a:r>
              <a:rPr lang="en-US" baseline="30000" dirty="0"/>
              <a:t>3,4</a:t>
            </a:r>
            <a:r>
              <a:rPr lang="en-US" dirty="0"/>
              <a:t>, APS</a:t>
            </a:r>
            <a:r>
              <a:rPr lang="en-US" baseline="30000" dirty="0"/>
              <a:t>3</a:t>
            </a:r>
            <a:r>
              <a:rPr lang="en-US" dirty="0"/>
              <a:t>, ALS</a:t>
            </a:r>
            <a:r>
              <a:rPr lang="en-US" baseline="30000" dirty="0"/>
              <a:t>5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Shadow4: summary</a:t>
            </a:r>
            <a:endParaRPr lang="en-GB" sz="2400" cap="none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048A67-E027-410D-92BE-BCF3C8DB91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it-IT"/>
              <a:t>SRI2024-08-27  M. Sanchez del Rio 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A6B6DD-BF88-4498-99A8-D4503C1498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13AD6F-F249-48F5-8FFB-D595C0F6EEE4}"/>
              </a:ext>
            </a:extLst>
          </p:cNvPr>
          <p:cNvSpPr txBox="1"/>
          <p:nvPr/>
        </p:nvSpPr>
        <p:spPr>
          <a:xfrm>
            <a:off x="2663788" y="4783160"/>
            <a:ext cx="38164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</a:t>
            </a:r>
            <a:r>
              <a:rPr lang="en-US" sz="1100" dirty="0">
                <a:hlinkClick r:id="rId2"/>
              </a:rPr>
              <a:t>https://github.com/oasys-esrf-kit/oasys_hercules_2024</a:t>
            </a:r>
            <a:endParaRPr lang="en-US" sz="1100" dirty="0"/>
          </a:p>
          <a:p>
            <a:r>
              <a:rPr lang="en-US" sz="1100" dirty="0"/>
              <a:t>[2] </a:t>
            </a:r>
            <a:r>
              <a:rPr lang="en-US" sz="1100" dirty="0">
                <a:hlinkClick r:id="rId3"/>
              </a:rPr>
              <a:t>https://github.com/oasys-kit/shadow4workspaces</a:t>
            </a:r>
            <a:r>
              <a:rPr lang="en-US" sz="1100" dirty="0"/>
              <a:t> </a:t>
            </a:r>
          </a:p>
          <a:p>
            <a:r>
              <a:rPr lang="en-US" sz="1100" dirty="0"/>
              <a:t>[3] </a:t>
            </a:r>
            <a:r>
              <a:rPr lang="en-US" sz="1100" dirty="0">
                <a:hlinkClick r:id="rId4"/>
              </a:rPr>
              <a:t>https://github.com/oasys-kit/oasys_school</a:t>
            </a:r>
            <a:r>
              <a:rPr lang="en-US" sz="1100" dirty="0"/>
              <a:t> </a:t>
            </a:r>
          </a:p>
          <a:p>
            <a:r>
              <a:rPr lang="en-US" sz="1100" dirty="0"/>
              <a:t>[4] </a:t>
            </a:r>
            <a:r>
              <a:rPr lang="en-US" sz="1100" dirty="0">
                <a:hlinkClick r:id="rId5"/>
              </a:rPr>
              <a:t>https://doi.org/10.1080/08940886.2019.1654832</a:t>
            </a:r>
            <a:r>
              <a:rPr lang="en-US" sz="1100" dirty="0"/>
              <a:t> </a:t>
            </a:r>
          </a:p>
          <a:p>
            <a:r>
              <a:rPr lang="en-US" sz="1100" dirty="0"/>
              <a:t>[5] </a:t>
            </a:r>
            <a:r>
              <a:rPr lang="en-US" sz="1100" dirty="0">
                <a:hlinkClick r:id="rId6"/>
              </a:rPr>
              <a:t>https://doi.org/10.1080/08940886.2023.2274746</a:t>
            </a: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70A8A-FD8D-4800-A333-CE0EC269658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66" y="2992045"/>
            <a:ext cx="1872208" cy="1258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5C3B9-9150-4F2B-915C-7682415EA9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282" y="2967465"/>
            <a:ext cx="1006506" cy="125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1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8CD0F-9319-4D18-8EC8-869DCA47FA36}"/>
              </a:ext>
            </a:extLst>
          </p:cNvPr>
          <p:cNvSpPr txBox="1"/>
          <p:nvPr/>
        </p:nvSpPr>
        <p:spPr>
          <a:xfrm>
            <a:off x="2690840" y="986791"/>
            <a:ext cx="37623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Thank you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Download slides: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2400" cap="none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048A67-E027-410D-92BE-BCF3C8DB91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it-IT"/>
              <a:t>SRI2024-08-27  M. Sanchez del Rio 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A6B6DD-BF88-4498-99A8-D4503C1498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13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4AC45-D2A4-4B35-8331-9B575704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13484"/>
            <a:ext cx="2016224" cy="20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75900" y="168230"/>
            <a:ext cx="8116580" cy="436594"/>
          </a:xfrm>
        </p:spPr>
        <p:txBody>
          <a:bodyPr/>
          <a:lstStyle/>
          <a:p>
            <a:pPr>
              <a:defRPr/>
            </a:pPr>
            <a:r>
              <a:rPr lang="en-US" dirty="0"/>
              <a:t>HIerarchical</a:t>
            </a:r>
            <a:r>
              <a:rPr lang="en-US" baseline="30000" dirty="0"/>
              <a:t>1</a:t>
            </a:r>
            <a:r>
              <a:rPr lang="en-US" dirty="0"/>
              <a:t> BEAMLINE simulations with </a:t>
            </a:r>
            <a:r>
              <a:rPr lang="en-US" dirty="0" err="1"/>
              <a:t>Oasys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1269999" y="830259"/>
            <a:ext cx="6965383" cy="4417643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sz="2333" dirty="0"/>
              <a:t>Analytical model (by hand)</a:t>
            </a:r>
            <a:endParaRPr dirty="0"/>
          </a:p>
          <a:p>
            <a:pPr>
              <a:defRPr/>
            </a:pPr>
            <a:endParaRPr lang="en-US" sz="2333" dirty="0"/>
          </a:p>
          <a:p>
            <a:pPr>
              <a:defRPr/>
            </a:pPr>
            <a:r>
              <a:rPr lang="en-US" sz="2333" dirty="0">
                <a:solidFill>
                  <a:srgbClr val="00B050"/>
                </a:solidFill>
              </a:rPr>
              <a:t>Ray tracing (Shadow4)</a:t>
            </a:r>
            <a:endParaRPr dirty="0"/>
          </a:p>
          <a:p>
            <a:pPr>
              <a:defRPr/>
            </a:pPr>
            <a:endParaRPr lang="en-US" sz="2333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en-US" sz="2333" dirty="0">
                <a:solidFill>
                  <a:srgbClr val="00B050"/>
                </a:solidFill>
              </a:rPr>
              <a:t>Hybrid model (Shadow4)</a:t>
            </a:r>
            <a:endParaRPr dirty="0"/>
          </a:p>
          <a:p>
            <a:pPr>
              <a:defRPr/>
            </a:pPr>
            <a:endParaRPr lang="en-US" sz="2333" dirty="0">
              <a:solidFill>
                <a:srgbClr val="00B050"/>
              </a:solidFill>
            </a:endParaRPr>
          </a:p>
          <a:p>
            <a:pPr>
              <a:defRPr/>
            </a:pPr>
            <a:r>
              <a:rPr lang="en-US" sz="2333" dirty="0">
                <a:solidFill>
                  <a:schemeClr val="accent1"/>
                </a:solidFill>
              </a:rPr>
              <a:t>wave optics &amp; partial coherence 1D (WOFRY)</a:t>
            </a:r>
            <a:br>
              <a:rPr lang="en-US" sz="2333" b="0" i="1" dirty="0">
                <a:solidFill>
                  <a:schemeClr val="accent1"/>
                </a:solidFill>
              </a:rPr>
            </a:br>
            <a:r>
              <a:rPr lang="en-US" sz="2333" b="0" i="1" dirty="0">
                <a:solidFill>
                  <a:schemeClr val="accent1"/>
                </a:solidFill>
              </a:rPr>
              <a:t>(see poster 1.141)</a:t>
            </a:r>
            <a:endParaRPr b="0" i="1" dirty="0"/>
          </a:p>
          <a:p>
            <a:pPr>
              <a:defRPr/>
            </a:pPr>
            <a:endParaRPr lang="en-US" sz="2333" dirty="0">
              <a:solidFill>
                <a:schemeClr val="accent1"/>
              </a:solidFill>
            </a:endParaRPr>
          </a:p>
          <a:p>
            <a:pPr>
              <a:defRPr/>
            </a:pPr>
            <a:r>
              <a:rPr lang="en-US" sz="2333" dirty="0">
                <a:solidFill>
                  <a:schemeClr val="accent1"/>
                </a:solidFill>
              </a:rPr>
              <a:t>wave optics partial coherence 2D:</a:t>
            </a:r>
          </a:p>
          <a:p>
            <a:pPr>
              <a:defRPr/>
            </a:pPr>
            <a:r>
              <a:rPr lang="en-US" sz="2333" dirty="0">
                <a:solidFill>
                  <a:schemeClr val="accent1"/>
                </a:solidFill>
              </a:rPr>
              <a:t>	Monte Carlo (multi e</a:t>
            </a:r>
            <a:r>
              <a:rPr lang="en-US" sz="2333" baseline="30000" dirty="0">
                <a:solidFill>
                  <a:schemeClr val="accent1"/>
                </a:solidFill>
              </a:rPr>
              <a:t>-</a:t>
            </a:r>
            <a:r>
              <a:rPr lang="en-US" sz="2333" dirty="0">
                <a:solidFill>
                  <a:schemeClr val="accent1"/>
                </a:solidFill>
              </a:rPr>
              <a:t>) (SRW)</a:t>
            </a:r>
          </a:p>
          <a:p>
            <a:pPr>
              <a:defRPr/>
            </a:pPr>
            <a:r>
              <a:rPr lang="en-US" sz="2333" dirty="0">
                <a:solidFill>
                  <a:schemeClr val="accent1"/>
                </a:solidFill>
              </a:rPr>
              <a:t>	Coherent Mode Decomposition (</a:t>
            </a:r>
            <a:r>
              <a:rPr lang="en-US" sz="2167" dirty="0">
                <a:solidFill>
                  <a:schemeClr val="accent1"/>
                </a:solidFill>
              </a:rPr>
              <a:t>COMSYL</a:t>
            </a:r>
            <a:r>
              <a:rPr lang="en-US" sz="2333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204400" y="5151045"/>
            <a:ext cx="756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dirty="0">
                <a:latin typeface="Calibri"/>
                <a:cs typeface="Calibri"/>
              </a:rPr>
              <a:t>[1] M. Sanchez del Rio </a:t>
            </a:r>
            <a:r>
              <a:rPr lang="en-US" sz="1400" i="1" dirty="0">
                <a:latin typeface="Calibri"/>
                <a:cs typeface="Calibri"/>
              </a:rPr>
              <a:t>et al.</a:t>
            </a:r>
            <a:r>
              <a:rPr lang="en-US" sz="1400" dirty="0">
                <a:latin typeface="Calibri"/>
                <a:cs typeface="Calibri"/>
              </a:rPr>
              <a:t> 2019  </a:t>
            </a:r>
            <a:r>
              <a:rPr lang="en-US" sz="1400" u="sng" dirty="0">
                <a:latin typeface="Calibri"/>
                <a:cs typeface="Calibri"/>
                <a:hlinkClick r:id="rId2" tooltip="https://doi.org/10.1107/S160057751901213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https://doi.org/10.1107/S160057751901213X</a:t>
            </a:r>
            <a:r>
              <a:rPr lang="en-US" sz="1400" u="sng" dirty="0">
                <a:latin typeface="Calibri"/>
                <a:cs typeface="Calibri"/>
              </a:rPr>
              <a:t> 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86500" y="825500"/>
            <a:ext cx="1366506" cy="975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715000" y="1968499"/>
            <a:ext cx="2533808" cy="7408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603999" y="2794000"/>
            <a:ext cx="1631382" cy="100330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 bwMode="auto">
          <a:xfrm>
            <a:off x="204400" y="1087530"/>
            <a:ext cx="571500" cy="3632588"/>
          </a:xfrm>
          <a:prstGeom prst="downArrow">
            <a:avLst>
              <a:gd name="adj1" fmla="val 50000"/>
              <a:gd name="adj2" fmla="val 50000"/>
            </a:avLst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1500">
                <a:solidFill>
                  <a:srgbClr val="0000FF"/>
                </a:solidFill>
              </a:rPr>
              <a:t>COMPLEXITY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026297-0C3C-4D5D-90FD-0F8BE01D10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083910" y="5415613"/>
            <a:ext cx="6120000" cy="177074"/>
          </a:xfrm>
        </p:spPr>
        <p:txBody>
          <a:bodyPr/>
          <a:lstStyle/>
          <a:p>
            <a:r>
              <a:rPr lang="it-IT" noProof="0"/>
              <a:t>SRI2024-08-27  M. Sanchez del Rio  </a:t>
            </a:r>
            <a:endParaRPr lang="en-US" noProof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8C4E9EB8-F5BB-47F6-B1AA-9D0B6F4F3F56}"/>
              </a:ext>
            </a:extLst>
          </p:cNvPr>
          <p:cNvSpPr txBox="1">
            <a:spLocks/>
          </p:cNvSpPr>
          <p:nvPr/>
        </p:nvSpPr>
        <p:spPr>
          <a:xfrm>
            <a:off x="307135" y="5432875"/>
            <a:ext cx="1925727" cy="177074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1"/>
                </a:solidFill>
              </a:rPr>
              <a:t>Page </a:t>
            </a:r>
            <a:fld id="{733122C9-A0B9-462F-8757-0847AD287B63}" type="slidenum">
              <a:rPr lang="en-US" sz="600">
                <a:solidFill>
                  <a:schemeClr val="accent1"/>
                </a:solidFill>
              </a:rPr>
              <a:pPr/>
              <a:t>14</a:t>
            </a:fld>
            <a:endParaRPr lang="en-US" sz="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27200" y="97416"/>
            <a:ext cx="8236800" cy="55396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pPr>
              <a:buNone/>
            </a:pPr>
            <a:r>
              <a:rPr lang="en" sz="2400" dirty="0"/>
              <a:t>40 </a:t>
            </a:r>
            <a:r>
              <a:rPr lang="en-GB" sz="2400" dirty="0"/>
              <a:t>YEARS OF </a:t>
            </a:r>
            <a:r>
              <a:rPr lang="en" sz="2400" dirty="0"/>
              <a:t>Shadow</a:t>
            </a:r>
            <a:endParaRPr sz="2400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3119FCC1-88D6-260B-C853-871C6BA6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5400000">
            <a:off x="3873421" y="2425459"/>
            <a:ext cx="1293920" cy="3291401"/>
          </a:xfrm>
          <a:prstGeom prst="rect">
            <a:avLst/>
          </a:prstGeom>
          <a:noFill/>
          <a:ln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2914C2-3777-AA7C-3057-711E4038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5400000">
            <a:off x="4360777" y="3422875"/>
            <a:ext cx="180306" cy="3006150"/>
          </a:xfrm>
          <a:prstGeom prst="rect">
            <a:avLst/>
          </a:prstGeom>
          <a:noFill/>
          <a:ln/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4AD44AC5-2DEE-748B-FD8D-E158A29A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803270" y="1098593"/>
            <a:ext cx="1224136" cy="1773329"/>
          </a:xfrm>
          <a:prstGeom prst="rect">
            <a:avLst/>
          </a:prstGeom>
          <a:noFill/>
          <a:ln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4A9F8C-D7DD-985D-56EC-51C0C7F3A5F0}"/>
              </a:ext>
            </a:extLst>
          </p:cNvPr>
          <p:cNvSpPr txBox="1"/>
          <p:nvPr/>
        </p:nvSpPr>
        <p:spPr>
          <a:xfrm>
            <a:off x="3210039" y="2933805"/>
            <a:ext cx="2646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Franco </a:t>
            </a:r>
            <a:r>
              <a:rPr lang="en-US" dirty="0" err="1"/>
              <a:t>Cerrina</a:t>
            </a:r>
            <a:r>
              <a:rPr lang="en-US" dirty="0"/>
              <a:t> (♰2010)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12326-E943-4E76-9C37-2816A03C34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it-IT" dirty="0"/>
              <a:t>SRI2024-08-27  M. Sanchez del Rio 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6F9A2-A865-40E1-BA0A-FF0337931E2F}"/>
              </a:ext>
            </a:extLst>
          </p:cNvPr>
          <p:cNvSpPr txBox="1"/>
          <p:nvPr/>
        </p:nvSpPr>
        <p:spPr>
          <a:xfrm>
            <a:off x="323529" y="6542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SHADOW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34417B-5C81-47F6-8D3C-51B55C77A9A3}"/>
              </a:ext>
            </a:extLst>
          </p:cNvPr>
          <p:cNvSpPr txBox="1"/>
          <p:nvPr/>
        </p:nvSpPr>
        <p:spPr>
          <a:xfrm>
            <a:off x="6065564" y="927696"/>
            <a:ext cx="28984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M. Sanchez del Rio, et </a:t>
            </a:r>
            <a:r>
              <a:rPr lang="en-US" sz="900" i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al.J</a:t>
            </a:r>
            <a:r>
              <a:rPr lang="en-US" sz="9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. </a:t>
            </a:r>
            <a:r>
              <a:rPr lang="en-US" sz="900" i="1" dirty="0" err="1">
                <a:solidFill>
                  <a:schemeClr val="accent1">
                    <a:lumMod val="50000"/>
                  </a:schemeClr>
                </a:solidFill>
                <a:latin typeface="+mj-lt"/>
              </a:rPr>
              <a:t>Synchr</a:t>
            </a:r>
            <a:r>
              <a:rPr lang="en-US" sz="9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. Rad.</a:t>
            </a:r>
            <a:r>
              <a:rPr lang="en-US" sz="900" b="1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18</a:t>
            </a:r>
            <a:r>
              <a:rPr lang="en-US" sz="900" i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, (2011) </a:t>
            </a:r>
            <a:r>
              <a:rPr lang="en-US" sz="900" dirty="0">
                <a:solidFill>
                  <a:schemeClr val="accent1">
                    <a:lumMod val="5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http://dx.doi.org/10.1107/S0909049511026306</a:t>
            </a:r>
            <a:endParaRPr lang="en-US" sz="9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3C854D-83B4-4CBB-8449-4BC24DBB8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146" y="3357243"/>
            <a:ext cx="2683784" cy="19836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9F190D-4B47-48E2-AC8D-AD85B4BF10D1}"/>
              </a:ext>
            </a:extLst>
          </p:cNvPr>
          <p:cNvSpPr txBox="1"/>
          <p:nvPr/>
        </p:nvSpPr>
        <p:spPr>
          <a:xfrm>
            <a:off x="6776323" y="1994292"/>
            <a:ext cx="1523430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9300"/>
                </a:solidFill>
              </a:rPr>
              <a:t>Python  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775C43-5A80-47EC-98AB-1991A3B3D777}"/>
              </a:ext>
            </a:extLst>
          </p:cNvPr>
          <p:cNvSpPr txBox="1"/>
          <p:nvPr/>
        </p:nvSpPr>
        <p:spPr>
          <a:xfrm>
            <a:off x="6660233" y="2895461"/>
            <a:ext cx="1755609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9300"/>
                </a:solidFill>
              </a:rPr>
              <a:t>XOP/</a:t>
            </a:r>
            <a:r>
              <a:rPr lang="en-US" sz="1600" dirty="0" err="1">
                <a:solidFill>
                  <a:srgbClr val="FF9300"/>
                </a:solidFill>
              </a:rPr>
              <a:t>ShadowVUI</a:t>
            </a:r>
            <a:endParaRPr lang="en-US" sz="1600" dirty="0">
              <a:solidFill>
                <a:srgbClr val="FF93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80EA89F-1B94-4102-B524-D49EB1162D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1043" y="3844923"/>
            <a:ext cx="754127" cy="67628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FD584-E7B4-44BC-B805-09664AAC7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747182-988C-4034-8967-C9D5F68C5B5C}"/>
              </a:ext>
            </a:extLst>
          </p:cNvPr>
          <p:cNvSpPr txBox="1"/>
          <p:nvPr/>
        </p:nvSpPr>
        <p:spPr>
          <a:xfrm>
            <a:off x="6382901" y="1378511"/>
            <a:ext cx="226376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9300"/>
                </a:solidFill>
              </a:rPr>
              <a:t>Kernel (Fortran9x)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F2F8F-4164-41BA-A5F5-2F7175057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72" y="3571290"/>
            <a:ext cx="2693543" cy="1662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284893-BF46-4B36-8405-EA17E242973E}"/>
              </a:ext>
            </a:extLst>
          </p:cNvPr>
          <p:cNvSpPr txBox="1"/>
          <p:nvPr/>
        </p:nvSpPr>
        <p:spPr>
          <a:xfrm>
            <a:off x="35496" y="1023547"/>
            <a:ext cx="28578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Generic ray tracing package for optics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Specialized in SR (storage ring sources, grazing optics, crystals…)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Helped to most 2-4</a:t>
            </a:r>
            <a:r>
              <a:rPr lang="en-US" sz="1600" baseline="30000" dirty="0"/>
              <a:t>th</a:t>
            </a:r>
            <a:r>
              <a:rPr lang="en-US" sz="1600" dirty="0"/>
              <a:t> generations of SR facilities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Used/cited in a huge number of papers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5B4453-1AD9-4FB5-89EE-24E4AD83A4DE}"/>
              </a:ext>
            </a:extLst>
          </p:cNvPr>
          <p:cNvSpPr txBox="1"/>
          <p:nvPr/>
        </p:nvSpPr>
        <p:spPr>
          <a:xfrm>
            <a:off x="2944094" y="712025"/>
            <a:ext cx="197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SHADOW 1 &amp; 2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E02F9-68A9-47D0-B9AE-764C99AEC536}"/>
              </a:ext>
            </a:extLst>
          </p:cNvPr>
          <p:cNvSpPr txBox="1"/>
          <p:nvPr/>
        </p:nvSpPr>
        <p:spPr>
          <a:xfrm>
            <a:off x="6096923" y="712025"/>
            <a:ext cx="148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SHADOW3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401541-A2B4-43EC-BE2D-05A3B7A30A28}"/>
              </a:ext>
            </a:extLst>
          </p:cNvPr>
          <p:cNvSpPr txBox="1"/>
          <p:nvPr/>
        </p:nvSpPr>
        <p:spPr>
          <a:xfrm>
            <a:off x="2868096" y="5147063"/>
            <a:ext cx="35753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SHADOW1 1984-1990 VAX-VMS mainframes</a:t>
            </a:r>
          </a:p>
          <a:p>
            <a:r>
              <a:rPr lang="en-US" sz="1100" dirty="0"/>
              <a:t>SHADOW2 1990-2010 Unix </a:t>
            </a:r>
            <a:r>
              <a:rPr lang="en-US" sz="1100" dirty="0" err="1"/>
              <a:t>workstations+Windows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98868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 animBg="1"/>
      <p:bldP spid="23" grpId="0" animBg="1"/>
      <p:bldP spid="21" grpId="0" animBg="1"/>
      <p:bldP spid="19" grpId="0"/>
      <p:bldP spid="20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2014: ShadowOUI</a:t>
            </a:r>
            <a:r>
              <a:rPr lang="en-US" sz="2400" cap="none" baseline="30000" dirty="0"/>
              <a:t>1</a:t>
            </a:r>
            <a:r>
              <a:rPr lang="en-US" sz="2400" cap="none" dirty="0"/>
              <a:t>= SHADOW3 + ORANGE</a:t>
            </a:r>
            <a:r>
              <a:rPr lang="en-US" sz="2400" cap="none" baseline="30000" dirty="0"/>
              <a:t>2</a:t>
            </a:r>
            <a:endParaRPr lang="en-GB" sz="2400" cap="none" baseline="30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34BC5-4CDC-4B78-879D-29F46656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03629"/>
            <a:ext cx="6678255" cy="137451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CAFF836-55EB-4254-A6F5-1B728FE04F7C}"/>
              </a:ext>
            </a:extLst>
          </p:cNvPr>
          <p:cNvGrpSpPr/>
          <p:nvPr/>
        </p:nvGrpSpPr>
        <p:grpSpPr>
          <a:xfrm>
            <a:off x="349841" y="2345688"/>
            <a:ext cx="8297269" cy="2240004"/>
            <a:chOff x="349841" y="3064493"/>
            <a:chExt cx="8297269" cy="22400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68D764-71A5-48CE-9F2C-68658DABC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841" y="3464139"/>
              <a:ext cx="2808312" cy="183062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971BBAD-C678-4E7A-B837-2098C4805651}"/>
                </a:ext>
              </a:extLst>
            </p:cNvPr>
            <p:cNvSpPr txBox="1"/>
            <p:nvPr/>
          </p:nvSpPr>
          <p:spPr>
            <a:xfrm>
              <a:off x="1259632" y="3064493"/>
              <a:ext cx="6468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SIZE                              RESOLUTION                          FLUX</a:t>
              </a:r>
              <a:endParaRPr lang="en-GB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76C618-AEB7-4DC5-81C5-BAA575416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9476" y="3454409"/>
              <a:ext cx="2404692" cy="18500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5482A0-215E-4C1B-989B-304A1AA10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8513" y="3784437"/>
              <a:ext cx="1822406" cy="12474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4C0625-D51F-4291-ABDC-B470A519A74A}"/>
                </a:ext>
              </a:extLst>
            </p:cNvPr>
            <p:cNvSpPr txBox="1"/>
            <p:nvPr/>
          </p:nvSpPr>
          <p:spPr>
            <a:xfrm>
              <a:off x="4608237" y="4310906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 eV</a:t>
              </a:r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2466B4-1AE9-407C-8BBC-AC9D6BED9BC9}"/>
                </a:ext>
              </a:extLst>
            </p:cNvPr>
            <p:cNvSpPr txBox="1"/>
            <p:nvPr/>
          </p:nvSpPr>
          <p:spPr>
            <a:xfrm>
              <a:off x="6245491" y="5048309"/>
              <a:ext cx="24016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/>
                <a:t>---&gt; Integrated Flux : 1.25321e+13 </a:t>
              </a:r>
              <a:r>
                <a:rPr lang="en-GB" sz="1000" dirty="0" err="1"/>
                <a:t>ph</a:t>
              </a:r>
              <a:r>
                <a:rPr lang="en-GB" sz="1000" dirty="0"/>
                <a:t>/s</a:t>
              </a:r>
            </a:p>
          </p:txBody>
        </p:sp>
      </p:grp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048A67-E027-410D-92BE-BCF3C8DB91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0001" y="5402791"/>
            <a:ext cx="6120000" cy="177074"/>
          </a:xfrm>
        </p:spPr>
        <p:txBody>
          <a:bodyPr/>
          <a:lstStyle/>
          <a:p>
            <a:r>
              <a:rPr lang="it-IT"/>
              <a:t>SRI2024-08-27  M. Sanchez del Rio 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0BB2A-4282-4141-ACBD-6A1F05CFE4C3}"/>
              </a:ext>
            </a:extLst>
          </p:cNvPr>
          <p:cNvSpPr txBox="1"/>
          <p:nvPr/>
        </p:nvSpPr>
        <p:spPr>
          <a:xfrm>
            <a:off x="225085" y="4952624"/>
            <a:ext cx="7803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L </a:t>
            </a:r>
            <a:r>
              <a:rPr lang="en-US" sz="1100" dirty="0" err="1"/>
              <a:t>Rebuffi</a:t>
            </a:r>
            <a:r>
              <a:rPr lang="en-US" sz="1100" dirty="0"/>
              <a:t> and M Sanchez del Rio J </a:t>
            </a:r>
            <a:r>
              <a:rPr lang="en-US" sz="1100" dirty="0" err="1"/>
              <a:t>Synchr</a:t>
            </a:r>
            <a:r>
              <a:rPr lang="en-US" sz="1100" dirty="0"/>
              <a:t>. Rad.  </a:t>
            </a:r>
            <a:r>
              <a:rPr lang="en-GB" sz="1100" b="1" dirty="0"/>
              <a:t>23</a:t>
            </a:r>
            <a:r>
              <a:rPr lang="en-GB" sz="1100" dirty="0"/>
              <a:t> 1357-1367 (2016) </a:t>
            </a:r>
            <a:r>
              <a:rPr lang="en-US" sz="1100" dirty="0">
                <a:hlinkClick r:id="rId6"/>
              </a:rPr>
              <a:t>https://doi.org/10.1107/S1600577516013837</a:t>
            </a:r>
            <a:endParaRPr lang="en-US" sz="1100" dirty="0"/>
          </a:p>
          <a:p>
            <a:r>
              <a:rPr lang="en-US" sz="1100" dirty="0"/>
              <a:t>[2] </a:t>
            </a:r>
            <a:r>
              <a:rPr lang="en-US" sz="1100" dirty="0">
                <a:hlinkClick r:id="rId7"/>
              </a:rPr>
              <a:t>https://orangedatamining.com/   </a:t>
            </a:r>
            <a:endParaRPr lang="en-GB" sz="11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41B7A27-6F87-447A-BE1F-501323C397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327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8CD0F-9319-4D18-8EC8-869DCA47FA36}"/>
              </a:ext>
            </a:extLst>
          </p:cNvPr>
          <p:cNvSpPr txBox="1"/>
          <p:nvPr/>
        </p:nvSpPr>
        <p:spPr>
          <a:xfrm>
            <a:off x="107504" y="678505"/>
            <a:ext cx="8568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Corrections for coherent optics (HYBRID</a:t>
            </a:r>
            <a:r>
              <a:rPr lang="en-US" baseline="30000" dirty="0"/>
              <a:t>1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Surface error databases DABAM, DABAM2D </a:t>
            </a:r>
            <a:r>
              <a:rPr lang="en-US" sz="1200" dirty="0"/>
              <a:t>(</a:t>
            </a:r>
            <a:r>
              <a:rPr lang="en-US" sz="1200" i="1" dirty="0"/>
              <a:t>see poster R. </a:t>
            </a:r>
            <a:r>
              <a:rPr lang="en-US" sz="1200" i="1" dirty="0" err="1"/>
              <a:t>Celestre</a:t>
            </a:r>
            <a:r>
              <a:rPr lang="en-US" sz="1200" i="1" dirty="0"/>
              <a:t> 1.181</a:t>
            </a:r>
            <a:r>
              <a:rPr lang="en-US" sz="1200" dirty="0"/>
              <a:t>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Preprocessors (surfaces, reflectivity, VLS, diaboloids</a:t>
            </a:r>
            <a:r>
              <a:rPr lang="en-US" baseline="30000" dirty="0"/>
              <a:t>2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Elements: CRL, TF, Benders, etc.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Loops &amp; Heat load loops</a:t>
            </a:r>
            <a:r>
              <a:rPr lang="en-US" baseline="30000" dirty="0"/>
              <a:t>3</a:t>
            </a:r>
            <a:br>
              <a:rPr lang="en-US" baseline="30000" dirty="0"/>
            </a:br>
            <a:endParaRPr lang="en-US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crystal structures (high d-spacing</a:t>
            </a:r>
            <a:r>
              <a:rPr lang="en-US" baseline="30000" dirty="0"/>
              <a:t>4</a:t>
            </a:r>
            <a:r>
              <a:rPr lang="en-US" dirty="0"/>
              <a:t>)</a:t>
            </a:r>
            <a:endParaRPr lang="en-US" sz="1100" baseline="30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A6904E7-F020-4040-92BB-404073E24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239" y="2140495"/>
            <a:ext cx="1685611" cy="727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err="1"/>
              <a:t>ShadowOUI</a:t>
            </a:r>
            <a:r>
              <a:rPr lang="en-US" sz="2400" cap="none" dirty="0"/>
              <a:t>: not only SHADOW3</a:t>
            </a:r>
            <a:endParaRPr lang="en-GB" sz="2400" cap="none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048A67-E027-410D-92BE-BCF3C8DB91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0001" y="5402791"/>
            <a:ext cx="6120000" cy="177074"/>
          </a:xfrm>
        </p:spPr>
        <p:txBody>
          <a:bodyPr/>
          <a:lstStyle/>
          <a:p>
            <a:r>
              <a:rPr lang="it-IT"/>
              <a:t>SRI2024-08-27  M. Sanchez del Rio 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6CBD7-EF38-4758-9F41-D35F4A5DFF43}"/>
              </a:ext>
            </a:extLst>
          </p:cNvPr>
          <p:cNvSpPr txBox="1"/>
          <p:nvPr/>
        </p:nvSpPr>
        <p:spPr>
          <a:xfrm>
            <a:off x="2230272" y="4012189"/>
            <a:ext cx="5230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[1] Shi et al. 2014 </a:t>
            </a:r>
            <a:r>
              <a:rPr lang="en-US" sz="1050" dirty="0">
                <a:hlinkClick r:id="rId3"/>
              </a:rPr>
              <a:t>https://doi.org/10.1107/S160057751400650X</a:t>
            </a:r>
            <a:endParaRPr lang="en-US" sz="1050" dirty="0"/>
          </a:p>
          <a:p>
            <a:r>
              <a:rPr lang="en-US" sz="1050" dirty="0"/>
              <a:t>[2] Sanchez del Rio et al. 2021 </a:t>
            </a:r>
            <a:r>
              <a:rPr lang="en-US" sz="1050" dirty="0">
                <a:hlinkClick r:id="rId4"/>
              </a:rPr>
              <a:t>https://doi.org/10.1107/S160057752100401X</a:t>
            </a:r>
            <a:endParaRPr lang="en-US" sz="1050" dirty="0"/>
          </a:p>
          <a:p>
            <a:r>
              <a:rPr lang="en-US" sz="1050" dirty="0"/>
              <a:t>[3] </a:t>
            </a:r>
            <a:r>
              <a:rPr lang="en-US" sz="1050" dirty="0" err="1"/>
              <a:t>Rebuffi</a:t>
            </a:r>
            <a:r>
              <a:rPr lang="en-US" sz="1050" dirty="0"/>
              <a:t> et al. 2020 </a:t>
            </a:r>
            <a:r>
              <a:rPr lang="en-US" sz="1050" dirty="0">
                <a:hlinkClick r:id="rId5"/>
              </a:rPr>
              <a:t>https://doi.org/10.1107/S160057752000778X</a:t>
            </a:r>
            <a:endParaRPr lang="en-US" sz="1050" dirty="0"/>
          </a:p>
          <a:p>
            <a:r>
              <a:rPr lang="en-US" sz="1050" dirty="0"/>
              <a:t>[4] Yu et al. 2022 </a:t>
            </a:r>
            <a:r>
              <a:rPr lang="en-US" sz="1050" dirty="0">
                <a:hlinkClick r:id="rId6"/>
              </a:rPr>
              <a:t>https://doi.org/10.1107/S160057752200707X</a:t>
            </a:r>
            <a:endParaRPr lang="en-US" sz="1050" dirty="0"/>
          </a:p>
          <a:p>
            <a:endParaRPr lang="en-GB" sz="14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A6B6DD-BF88-4498-99A8-D4503C1498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3DB603-5A16-484E-9453-FC96F6921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923" y="1605378"/>
            <a:ext cx="887075" cy="7634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69B7F0-0D01-4050-A53E-B3E1461D98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0908" y="1488476"/>
            <a:ext cx="632586" cy="792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11C69D-5414-4298-990E-D7BB41AF29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4426" y="1597606"/>
            <a:ext cx="632586" cy="7634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9EFF2-8E6C-48E3-8B7A-A782FE04B4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810" y="631912"/>
            <a:ext cx="720080" cy="6511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5EBBD9-19A3-45EF-911C-3FA0177A66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60257" y="2798904"/>
            <a:ext cx="1422645" cy="6274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B2AAD4C-9C10-4727-853F-47621D130C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5942" y="3315286"/>
            <a:ext cx="601849" cy="623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2C3DDE-B59A-40D7-BB83-67E6839CDA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6774" y="940596"/>
            <a:ext cx="1880853" cy="65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B3C0261-4973-4C0A-83FD-5B0D7AF99B63}"/>
              </a:ext>
            </a:extLst>
          </p:cNvPr>
          <p:cNvSpPr/>
          <p:nvPr/>
        </p:nvSpPr>
        <p:spPr>
          <a:xfrm>
            <a:off x="3130458" y="3316569"/>
            <a:ext cx="3849650" cy="1479636"/>
          </a:xfrm>
          <a:prstGeom prst="rect">
            <a:avLst/>
          </a:prstGeom>
          <a:noFill/>
          <a:ln>
            <a:solidFill>
              <a:srgbClr val="B7B9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27200" y="126000"/>
            <a:ext cx="8236800" cy="496800"/>
          </a:xfrm>
        </p:spPr>
        <p:txBody>
          <a:bodyPr/>
          <a:lstStyle/>
          <a:p>
            <a:r>
              <a:rPr lang="en-US" sz="2400" cap="none" dirty="0"/>
              <a:t>OASYS add-ons</a:t>
            </a:r>
            <a:endParaRPr lang="en-GB" sz="2400" cap="none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it-IT" noProof="0"/>
              <a:t>SRI2024-08-27  M. Sanchez del Rio  </a:t>
            </a:r>
            <a:endParaRPr lang="en-US" noProof="0" dirty="0"/>
          </a:p>
        </p:txBody>
      </p:sp>
      <p:grpSp>
        <p:nvGrpSpPr>
          <p:cNvPr id="10" name="Group 9"/>
          <p:cNvGrpSpPr/>
          <p:nvPr/>
        </p:nvGrpSpPr>
        <p:grpSpPr>
          <a:xfrm>
            <a:off x="3609816" y="3410565"/>
            <a:ext cx="792088" cy="369332"/>
            <a:chOff x="647564" y="1346765"/>
            <a:chExt cx="792088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SRW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EC0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12778" y="1570177"/>
            <a:ext cx="1152128" cy="662608"/>
            <a:chOff x="647564" y="1346765"/>
            <a:chExt cx="792088" cy="646331"/>
          </a:xfrm>
        </p:grpSpPr>
        <p:sp>
          <p:nvSpPr>
            <p:cNvPr id="16" name="TextBox 15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XOPPY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cxnSpLocks/>
            <a:stCxn id="13" idx="1"/>
          </p:cNvCxnSpPr>
          <p:nvPr/>
        </p:nvCxnSpPr>
        <p:spPr>
          <a:xfrm flipH="1" flipV="1">
            <a:off x="3025950" y="3264124"/>
            <a:ext cx="583866" cy="332832"/>
          </a:xfrm>
          <a:prstGeom prst="straightConnector1">
            <a:avLst/>
          </a:prstGeom>
          <a:ln w="57150">
            <a:solidFill>
              <a:srgbClr val="BEC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7" idx="1"/>
          </p:cNvCxnSpPr>
          <p:nvPr/>
        </p:nvCxnSpPr>
        <p:spPr>
          <a:xfrm flipH="1">
            <a:off x="2620220" y="1761262"/>
            <a:ext cx="892558" cy="532950"/>
          </a:xfrm>
          <a:prstGeom prst="straightConnector1">
            <a:avLst/>
          </a:prstGeom>
          <a:ln w="57150">
            <a:solidFill>
              <a:srgbClr val="FDD4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2987049" y="2670489"/>
            <a:ext cx="541244" cy="96069"/>
          </a:xfrm>
          <a:prstGeom prst="straightConnector1">
            <a:avLst/>
          </a:prstGeom>
          <a:ln w="57150">
            <a:solidFill>
              <a:srgbClr val="BCD2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505783" y="1136607"/>
            <a:ext cx="1152262" cy="379372"/>
            <a:chOff x="357411" y="3250266"/>
            <a:chExt cx="1152262" cy="379372"/>
          </a:xfrm>
        </p:grpSpPr>
        <p:sp>
          <p:nvSpPr>
            <p:cNvPr id="23" name="TextBox 22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SYNED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DFC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2367071" y="1343434"/>
            <a:ext cx="1063834" cy="709463"/>
          </a:xfrm>
          <a:prstGeom prst="straightConnector1">
            <a:avLst/>
          </a:prstGeom>
          <a:ln w="57150">
            <a:solidFill>
              <a:srgbClr val="DFC7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34806" y="4889242"/>
            <a:ext cx="37701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Facility Add-Ons, e.g. ESRF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319075" y="4941655"/>
            <a:ext cx="3018034" cy="264340"/>
          </a:xfrm>
          <a:prstGeom prst="roundRect">
            <a:avLst>
              <a:gd name="adj" fmla="val 42974"/>
            </a:avLst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cxnSpLocks/>
            <a:stCxn id="27" idx="1"/>
          </p:cNvCxnSpPr>
          <p:nvPr/>
        </p:nvCxnSpPr>
        <p:spPr>
          <a:xfrm flipH="1" flipV="1">
            <a:off x="2624833" y="3904354"/>
            <a:ext cx="694242" cy="1169471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 flipH="1">
            <a:off x="2110336" y="864707"/>
            <a:ext cx="1020122" cy="1055524"/>
          </a:xfrm>
          <a:prstGeom prst="straightConnector1">
            <a:avLst/>
          </a:prstGeom>
          <a:ln w="57150">
            <a:solidFill>
              <a:srgbClr val="F9A5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495864" y="3859769"/>
            <a:ext cx="1148146" cy="375175"/>
            <a:chOff x="339899" y="3263755"/>
            <a:chExt cx="946639" cy="375175"/>
          </a:xfrm>
        </p:grpSpPr>
        <p:sp>
          <p:nvSpPr>
            <p:cNvPr id="34" name="TextBox 33"/>
            <p:cNvSpPr txBox="1"/>
            <p:nvPr/>
          </p:nvSpPr>
          <p:spPr>
            <a:xfrm>
              <a:off x="339899" y="3269598"/>
              <a:ext cx="88726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WOFRY</a:t>
              </a:r>
              <a:endParaRPr lang="en-US" i="1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57411" y="3263755"/>
              <a:ext cx="929127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6" name="Straight Arrow Connector 35"/>
          <p:cNvCxnSpPr>
            <a:cxnSpLocks/>
            <a:stCxn id="35" idx="1"/>
          </p:cNvCxnSpPr>
          <p:nvPr/>
        </p:nvCxnSpPr>
        <p:spPr>
          <a:xfrm flipH="1" flipV="1">
            <a:off x="2915819" y="3518061"/>
            <a:ext cx="601284" cy="524650"/>
          </a:xfrm>
          <a:prstGeom prst="straightConnector1">
            <a:avLst/>
          </a:prstGeom>
          <a:ln w="57150">
            <a:solidFill>
              <a:srgbClr val="E4E4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3500045" y="2485823"/>
            <a:ext cx="1646921" cy="369332"/>
            <a:chOff x="618659" y="1346765"/>
            <a:chExt cx="842610" cy="382800"/>
          </a:xfrm>
        </p:grpSpPr>
        <p:sp>
          <p:nvSpPr>
            <p:cNvPr id="41" name="TextBox 40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SHADOWOUI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Rounded Rectangle 26">
            <a:extLst>
              <a:ext uri="{FF2B5EF4-FFF2-40B4-BE49-F238E27FC236}">
                <a16:creationId xmlns:a16="http://schemas.microsoft.com/office/drawing/2014/main" id="{95FDF09C-AC90-49C2-8D62-64FDAEA9B5CB}"/>
              </a:ext>
            </a:extLst>
          </p:cNvPr>
          <p:cNvSpPr/>
          <p:nvPr/>
        </p:nvSpPr>
        <p:spPr>
          <a:xfrm>
            <a:off x="3430905" y="4319871"/>
            <a:ext cx="1056343" cy="336928"/>
          </a:xfrm>
          <a:prstGeom prst="roundRect">
            <a:avLst>
              <a:gd name="adj" fmla="val 42974"/>
            </a:avLst>
          </a:prstGeom>
          <a:noFill/>
          <a:ln w="571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01E0F3-FF0A-45F9-9F3A-42BF947B1194}"/>
              </a:ext>
            </a:extLst>
          </p:cNvPr>
          <p:cNvSpPr txBox="1"/>
          <p:nvPr/>
        </p:nvSpPr>
        <p:spPr>
          <a:xfrm>
            <a:off x="3292950" y="4315434"/>
            <a:ext cx="11938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WISER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F7F010-D8D2-48FF-9540-D1AC70FCB84D}"/>
              </a:ext>
            </a:extLst>
          </p:cNvPr>
          <p:cNvGrpSpPr/>
          <p:nvPr/>
        </p:nvGrpSpPr>
        <p:grpSpPr>
          <a:xfrm>
            <a:off x="3209891" y="701569"/>
            <a:ext cx="1960945" cy="378633"/>
            <a:chOff x="647564" y="1346765"/>
            <a:chExt cx="792088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8C589C2-04FB-4B8E-97F4-BB3B2A511290}"/>
                </a:ext>
              </a:extLst>
            </p:cNvPr>
            <p:cNvSpPr txBox="1"/>
            <p:nvPr/>
          </p:nvSpPr>
          <p:spPr>
            <a:xfrm>
              <a:off x="683568" y="1346765"/>
              <a:ext cx="720080" cy="3602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OASYS Main</a:t>
              </a:r>
            </a:p>
          </p:txBody>
        </p:sp>
        <p:sp>
          <p:nvSpPr>
            <p:cNvPr id="48" name="Rounded Rectangle 16">
              <a:extLst>
                <a:ext uri="{FF2B5EF4-FFF2-40B4-BE49-F238E27FC236}">
                  <a16:creationId xmlns:a16="http://schemas.microsoft.com/office/drawing/2014/main" id="{F5FB19B3-2F35-4589-BF61-E34758C74DE0}"/>
                </a:ext>
              </a:extLst>
            </p:cNvPr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6094B88-4F3E-4D32-85AF-A8F611F75A9C}"/>
              </a:ext>
            </a:extLst>
          </p:cNvPr>
          <p:cNvCxnSpPr>
            <a:cxnSpLocks/>
          </p:cNvCxnSpPr>
          <p:nvPr/>
        </p:nvCxnSpPr>
        <p:spPr>
          <a:xfrm flipH="1" flipV="1">
            <a:off x="2780635" y="3738357"/>
            <a:ext cx="650271" cy="678796"/>
          </a:xfrm>
          <a:prstGeom prst="straightConnector1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2AB15D50-7CF4-4E29-951F-A915B312CC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CB573EB-CF64-4F6A-AC47-5A79914A227F}"/>
              </a:ext>
            </a:extLst>
          </p:cNvPr>
          <p:cNvSpPr/>
          <p:nvPr/>
        </p:nvSpPr>
        <p:spPr>
          <a:xfrm rot="9260601">
            <a:off x="5172526" y="2642361"/>
            <a:ext cx="873043" cy="49044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image19.png">
            <a:extLst>
              <a:ext uri="{FF2B5EF4-FFF2-40B4-BE49-F238E27FC236}">
                <a16:creationId xmlns:a16="http://schemas.microsoft.com/office/drawing/2014/main" id="{B21DCCF1-69EF-4425-903F-0B88A62984DF}"/>
              </a:ext>
            </a:extLst>
          </p:cNvPr>
          <p:cNvPicPr/>
          <p:nvPr/>
        </p:nvPicPr>
        <p:blipFill>
          <a:blip r:embed="rId3"/>
          <a:stretch/>
        </p:blipFill>
        <p:spPr bwMode="auto">
          <a:xfrm>
            <a:off x="-28711" y="2052897"/>
            <a:ext cx="3159169" cy="1895501"/>
          </a:xfrm>
          <a:prstGeom prst="rect">
            <a:avLst/>
          </a:prstGeom>
          <a:ln w="12700">
            <a:miter lim="400000"/>
          </a:ln>
          <a:effectLst>
            <a:outerShdw blurRad="50800" dist="50800" dir="5400000" rotWithShape="0">
              <a:srgbClr val="000000">
                <a:alpha val="27000"/>
              </a:srgbClr>
            </a:outerShdw>
          </a:effec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FEBD3260-59A6-4E5F-BF88-D6187706B905}"/>
              </a:ext>
            </a:extLst>
          </p:cNvPr>
          <p:cNvGrpSpPr/>
          <p:nvPr/>
        </p:nvGrpSpPr>
        <p:grpSpPr>
          <a:xfrm>
            <a:off x="3592539" y="2904460"/>
            <a:ext cx="1417836" cy="369332"/>
            <a:chOff x="635066" y="1335648"/>
            <a:chExt cx="715679" cy="44717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7D6C3F-923E-457F-8484-42089818D3D4}"/>
                </a:ext>
              </a:extLst>
            </p:cNvPr>
            <p:cNvSpPr txBox="1"/>
            <p:nvPr/>
          </p:nvSpPr>
          <p:spPr>
            <a:xfrm>
              <a:off x="635066" y="1335648"/>
              <a:ext cx="703181" cy="4471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SHADOW4</a:t>
              </a:r>
            </a:p>
          </p:txBody>
        </p:sp>
        <p:sp>
          <p:nvSpPr>
            <p:cNvPr id="51" name="Rounded Rectangle 16">
              <a:extLst>
                <a:ext uri="{FF2B5EF4-FFF2-40B4-BE49-F238E27FC236}">
                  <a16:creationId xmlns:a16="http://schemas.microsoft.com/office/drawing/2014/main" id="{3520F0E6-AFDC-47E8-8ADC-74EE5EC76923}"/>
                </a:ext>
              </a:extLst>
            </p:cNvPr>
            <p:cNvSpPr/>
            <p:nvPr/>
          </p:nvSpPr>
          <p:spPr>
            <a:xfrm>
              <a:off x="647564" y="1350214"/>
              <a:ext cx="703181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A72F840-2B1E-4D67-9987-53F9FAE76802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025177" y="3067586"/>
            <a:ext cx="592122" cy="242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26">
            <a:extLst>
              <a:ext uri="{FF2B5EF4-FFF2-40B4-BE49-F238E27FC236}">
                <a16:creationId xmlns:a16="http://schemas.microsoft.com/office/drawing/2014/main" id="{4A6BB9D1-4CBA-441C-A3F4-8860F8CCA6A0}"/>
              </a:ext>
            </a:extLst>
          </p:cNvPr>
          <p:cNvSpPr/>
          <p:nvPr/>
        </p:nvSpPr>
        <p:spPr>
          <a:xfrm>
            <a:off x="3500489" y="2024132"/>
            <a:ext cx="1863600" cy="336928"/>
          </a:xfrm>
          <a:prstGeom prst="roundRect">
            <a:avLst>
              <a:gd name="adj" fmla="val 42974"/>
            </a:avLst>
          </a:prstGeom>
          <a:noFill/>
          <a:ln w="571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29ACE2-223A-457A-BFF4-D7903E4BDD46}"/>
              </a:ext>
            </a:extLst>
          </p:cNvPr>
          <p:cNvSpPr txBox="1"/>
          <p:nvPr/>
        </p:nvSpPr>
        <p:spPr>
          <a:xfrm>
            <a:off x="3311905" y="2012044"/>
            <a:ext cx="23301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XRayServer</a:t>
            </a:r>
            <a:r>
              <a:rPr lang="en-US" dirty="0"/>
              <a:t>, …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8629D3-DF4E-4407-ABD1-E5699A426BB4}"/>
              </a:ext>
            </a:extLst>
          </p:cNvPr>
          <p:cNvCxnSpPr>
            <a:cxnSpLocks/>
          </p:cNvCxnSpPr>
          <p:nvPr/>
        </p:nvCxnSpPr>
        <p:spPr>
          <a:xfrm flipH="1">
            <a:off x="2801667" y="2183463"/>
            <a:ext cx="711111" cy="291458"/>
          </a:xfrm>
          <a:prstGeom prst="straightConnector1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60B5A65-4762-42C7-A1BD-38A2C0487BDE}"/>
              </a:ext>
            </a:extLst>
          </p:cNvPr>
          <p:cNvSpPr/>
          <p:nvPr/>
        </p:nvSpPr>
        <p:spPr>
          <a:xfrm>
            <a:off x="6660232" y="690162"/>
            <a:ext cx="1387269" cy="1679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</a:t>
            </a:r>
            <a:endParaRPr lang="en-GB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8BB0D8-E2E8-4A67-AC78-898921828067}"/>
              </a:ext>
            </a:extLst>
          </p:cNvPr>
          <p:cNvSpPr/>
          <p:nvPr/>
        </p:nvSpPr>
        <p:spPr>
          <a:xfrm>
            <a:off x="6660233" y="2425893"/>
            <a:ext cx="1387270" cy="8382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Ray tracing</a:t>
            </a:r>
            <a:endParaRPr lang="en-GB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ADB51D7-2124-449E-B03D-6B1AEE41C456}"/>
              </a:ext>
            </a:extLst>
          </p:cNvPr>
          <p:cNvSpPr/>
          <p:nvPr/>
        </p:nvSpPr>
        <p:spPr>
          <a:xfrm>
            <a:off x="6660234" y="3308641"/>
            <a:ext cx="1387270" cy="1493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Wave optics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06E262-E9B2-44EC-AE64-406364D1AE5E}"/>
              </a:ext>
            </a:extLst>
          </p:cNvPr>
          <p:cNvSpPr txBox="1"/>
          <p:nvPr/>
        </p:nvSpPr>
        <p:spPr>
          <a:xfrm>
            <a:off x="2488055" y="329876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1.3</a:t>
            </a:r>
            <a:endParaRPr lang="en-GB" i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44E86F-E6C6-47F0-A877-B66DFDCA5410}"/>
              </a:ext>
            </a:extLst>
          </p:cNvPr>
          <p:cNvSpPr/>
          <p:nvPr/>
        </p:nvSpPr>
        <p:spPr>
          <a:xfrm>
            <a:off x="3130458" y="696069"/>
            <a:ext cx="3912094" cy="166236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15B865-F821-4747-8829-09806F9DD158}"/>
              </a:ext>
            </a:extLst>
          </p:cNvPr>
          <p:cNvSpPr/>
          <p:nvPr/>
        </p:nvSpPr>
        <p:spPr>
          <a:xfrm>
            <a:off x="3076212" y="2434632"/>
            <a:ext cx="3656028" cy="82034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8D2E18C-9A08-4BB9-A279-75775C09AA58}"/>
              </a:ext>
            </a:extLst>
          </p:cNvPr>
          <p:cNvSpPr/>
          <p:nvPr/>
        </p:nvSpPr>
        <p:spPr>
          <a:xfrm>
            <a:off x="3252540" y="4891908"/>
            <a:ext cx="3911748" cy="3423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66CF5C-6A2E-4B57-9A90-09D2A9F0A623}"/>
              </a:ext>
            </a:extLst>
          </p:cNvPr>
          <p:cNvSpPr/>
          <p:nvPr/>
        </p:nvSpPr>
        <p:spPr>
          <a:xfrm rot="5400000">
            <a:off x="6218667" y="2709472"/>
            <a:ext cx="45618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6600"/>
                </a:solidFill>
              </a:rPr>
              <a:t>INTEROPERABILITY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80F55-A39D-4A20-94ED-EF3E59DBE218}"/>
              </a:ext>
            </a:extLst>
          </p:cNvPr>
          <p:cNvSpPr txBox="1"/>
          <p:nvPr/>
        </p:nvSpPr>
        <p:spPr>
          <a:xfrm>
            <a:off x="71103" y="3667923"/>
            <a:ext cx="2444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hlinkClick r:id="rId4"/>
              </a:rPr>
              <a:t>https://oasys-kit.github.io</a:t>
            </a:r>
            <a:endParaRPr lang="en-GB" sz="16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31A1FB-2CB9-444E-80F2-EA3AAFA1CD6F}"/>
              </a:ext>
            </a:extLst>
          </p:cNvPr>
          <p:cNvSpPr/>
          <p:nvPr/>
        </p:nvSpPr>
        <p:spPr>
          <a:xfrm>
            <a:off x="6660232" y="4882670"/>
            <a:ext cx="1387270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16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C2BF542-A68A-4CE8-972D-21BE57E9F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078" y="3375216"/>
            <a:ext cx="2160871" cy="952525"/>
          </a:xfrm>
          <a:prstGeom prst="rect">
            <a:avLst/>
          </a:prstGeom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27200" y="130281"/>
            <a:ext cx="8236800" cy="5036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spAutoFit/>
          </a:bodyPr>
          <a:lstStyle/>
          <a:p>
            <a:pPr>
              <a:buNone/>
            </a:pPr>
            <a:r>
              <a:rPr lang="en-US" sz="2400" dirty="0"/>
              <a:t>SHADOW4</a:t>
            </a:r>
            <a:endParaRPr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12326-E943-4E76-9C37-2816A03C34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it-IT"/>
              <a:t>SRI2024-08-27  M. Sanchez del Rio 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6F9A2-A865-40E1-BA0A-FF0337931E2F}"/>
              </a:ext>
            </a:extLst>
          </p:cNvPr>
          <p:cNvSpPr txBox="1"/>
          <p:nvPr/>
        </p:nvSpPr>
        <p:spPr>
          <a:xfrm>
            <a:off x="71108" y="1339606"/>
            <a:ext cx="899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SHADOW4 is a new Kernel,      and a new interface,      for new generations of sources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248AB9-93A8-4613-B323-22129BB2DD61}"/>
              </a:ext>
            </a:extLst>
          </p:cNvPr>
          <p:cNvSpPr txBox="1"/>
          <p:nvPr/>
        </p:nvSpPr>
        <p:spPr>
          <a:xfrm>
            <a:off x="71108" y="1749369"/>
            <a:ext cx="2969235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Fully developed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OO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OASYS experience and ad-hoc developments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Fast enough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6EA8A-C293-4A10-AB2A-D2AFAD5895DD}"/>
              </a:ext>
            </a:extLst>
          </p:cNvPr>
          <p:cNvSpPr txBox="1"/>
          <p:nvPr/>
        </p:nvSpPr>
        <p:spPr>
          <a:xfrm>
            <a:off x="6169853" y="1710919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Preparing 5</a:t>
            </a:r>
            <a:r>
              <a:rPr lang="en-US" sz="1400" baseline="30000" dirty="0">
                <a:solidFill>
                  <a:srgbClr val="00B050"/>
                </a:solidFill>
              </a:rPr>
              <a:t>th</a:t>
            </a:r>
            <a:r>
              <a:rPr lang="en-US" sz="1400" dirty="0">
                <a:solidFill>
                  <a:srgbClr val="00B050"/>
                </a:solidFill>
              </a:rPr>
              <a:t> generation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FD584-E7B4-44BC-B805-09664AAC7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7DB19D-CB55-4E3E-8D9D-7D4B40A09AA9}"/>
              </a:ext>
            </a:extLst>
          </p:cNvPr>
          <p:cNvSpPr txBox="1"/>
          <p:nvPr/>
        </p:nvSpPr>
        <p:spPr>
          <a:xfrm>
            <a:off x="3067654" y="1741864"/>
            <a:ext cx="2770822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SHADOW is an interactive tool adapted for common laptops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Just called SHADOW4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Simplified interface (less widgets, generic mirrors, crystals,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Optimized (better communication)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Automatic scripting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E3AE1F-24F1-4E83-8B14-53E41E6A6A78}"/>
              </a:ext>
            </a:extLst>
          </p:cNvPr>
          <p:cNvSpPr txBox="1"/>
          <p:nvPr/>
        </p:nvSpPr>
        <p:spPr>
          <a:xfrm>
            <a:off x="5902923" y="2018696"/>
            <a:ext cx="3040495" cy="24929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Facilitate interoperability with other tools (e.g. for partial coherence)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Adapted for AI integration and Digital Twins 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(see L </a:t>
            </a:r>
            <a:r>
              <a:rPr lang="en-US" sz="1200" i="1" dirty="0" err="1">
                <a:solidFill>
                  <a:schemeClr val="accent1">
                    <a:lumMod val="50000"/>
                  </a:schemeClr>
                </a:solidFill>
              </a:rPr>
              <a:t>Rebuffi’s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</a:rPr>
              <a:t> talk 3/3 Fri 14:00)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Easy transition from laptop prototyping to High-Performance Computing (HPC) and 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Open Source and Collaborative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Educational material for interactive leaning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10AB94-FA0A-41FE-8E5F-7267CE33190B}"/>
              </a:ext>
            </a:extLst>
          </p:cNvPr>
          <p:cNvSpPr txBox="1"/>
          <p:nvPr/>
        </p:nvSpPr>
        <p:spPr>
          <a:xfrm>
            <a:off x="2669401" y="689177"/>
            <a:ext cx="435087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2"/>
                </a:solidFill>
              </a:rPr>
              <a:t>Fortran: compilation: obsolete technology, poorly structured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2"/>
                </a:solidFill>
              </a:rPr>
              <a:t>Python API maintenance and 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2"/>
                </a:solidFill>
              </a:rPr>
              <a:t>Python packaging (wheels)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E6C74-9B96-46E4-BE8F-0062D92B6995}"/>
              </a:ext>
            </a:extLst>
          </p:cNvPr>
          <p:cNvSpPr txBox="1"/>
          <p:nvPr/>
        </p:nvSpPr>
        <p:spPr>
          <a:xfrm>
            <a:off x="115982" y="77453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SHADOW3 problems: 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76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 animBg="1"/>
      <p:bldP spid="6" grpId="0"/>
      <p:bldP spid="21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CC996B-F4AA-4371-AD4E-BE849AFD3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0" y="2700061"/>
            <a:ext cx="2557295" cy="1127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8CD0F-9319-4D18-8EC8-869DCA47FA36}"/>
              </a:ext>
            </a:extLst>
          </p:cNvPr>
          <p:cNvSpPr txBox="1"/>
          <p:nvPr/>
        </p:nvSpPr>
        <p:spPr>
          <a:xfrm>
            <a:off x="138374" y="613664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S4Beam</a:t>
            </a:r>
            <a:r>
              <a:rPr lang="en-US" dirty="0"/>
              <a:t>: traditional beam data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nrays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18)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Shadow4 Kernel: Application User Interface</a:t>
            </a:r>
            <a:endParaRPr lang="en-GB" sz="2400" cap="none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048A67-E027-410D-92BE-BCF3C8DB91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it-IT"/>
              <a:t>SRI2024-08-27  M. Sanchez del Rio 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A6B6DD-BF88-4498-99A8-D4503C1498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F8F9F-095B-4FD4-8E04-8EC6C7B6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712130"/>
            <a:ext cx="2865649" cy="1618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CC043-1906-4262-A380-69336B4E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958" y="3073596"/>
            <a:ext cx="4088062" cy="2257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520029-BD86-41B5-BCA5-9E893F2E8231}"/>
              </a:ext>
            </a:extLst>
          </p:cNvPr>
          <p:cNvSpPr txBox="1"/>
          <p:nvPr/>
        </p:nvSpPr>
        <p:spPr>
          <a:xfrm>
            <a:off x="107504" y="2542253"/>
            <a:ext cx="370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Automated scripts with OASYS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717306-CD7A-4981-8917-AAC38C24ABA1}"/>
              </a:ext>
            </a:extLst>
          </p:cNvPr>
          <p:cNvSpPr txBox="1"/>
          <p:nvPr/>
        </p:nvSpPr>
        <p:spPr>
          <a:xfrm>
            <a:off x="3882094" y="2526417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Documentation: </a:t>
            </a:r>
            <a:r>
              <a:rPr lang="en-US" sz="1600" dirty="0">
                <a:hlinkClick r:id="rId5"/>
              </a:rPr>
              <a:t>https://shadow4.readthedocs.io</a:t>
            </a:r>
            <a:br>
              <a:rPr lang="en-US" sz="2000" dirty="0"/>
            </a:b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8969D1-AB3D-46F2-B9BA-F86A8C879D19}"/>
              </a:ext>
            </a:extLst>
          </p:cNvPr>
          <p:cNvSpPr txBox="1"/>
          <p:nvPr/>
        </p:nvSpPr>
        <p:spPr>
          <a:xfrm>
            <a:off x="107504" y="106492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EC03BD-8110-48DB-8603-B647232CA1FB}"/>
              </a:ext>
            </a:extLst>
          </p:cNvPr>
          <p:cNvGrpSpPr/>
          <p:nvPr/>
        </p:nvGrpSpPr>
        <p:grpSpPr>
          <a:xfrm>
            <a:off x="590773" y="1128974"/>
            <a:ext cx="7407580" cy="1296478"/>
            <a:chOff x="107504" y="2596348"/>
            <a:chExt cx="8322240" cy="149744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184C2B-94A5-4B12-925E-FCD1A00C8E2F}"/>
                </a:ext>
              </a:extLst>
            </p:cNvPr>
            <p:cNvSpPr txBox="1"/>
            <p:nvPr/>
          </p:nvSpPr>
          <p:spPr>
            <a:xfrm>
              <a:off x="3787554" y="2596348"/>
              <a:ext cx="1484714" cy="3554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S4Beamline</a:t>
              </a:r>
              <a:endParaRPr lang="en-GB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1DDA76-E4A4-48A4-8592-F77DE75FFD12}"/>
                </a:ext>
              </a:extLst>
            </p:cNvPr>
            <p:cNvSpPr txBox="1"/>
            <p:nvPr/>
          </p:nvSpPr>
          <p:spPr>
            <a:xfrm>
              <a:off x="1041097" y="3172001"/>
              <a:ext cx="1914297" cy="3554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S4LightSource</a:t>
              </a:r>
              <a:endParaRPr lang="en-GB" sz="14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92B8673-5895-4A50-8E6E-177180A6F4CA}"/>
                </a:ext>
              </a:extLst>
            </p:cNvPr>
            <p:cNvSpPr txBox="1"/>
            <p:nvPr/>
          </p:nvSpPr>
          <p:spPr>
            <a:xfrm>
              <a:off x="5148064" y="3181610"/>
              <a:ext cx="2304256" cy="3554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S4BeamlineElement</a:t>
              </a:r>
              <a:endParaRPr lang="en-GB" sz="14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82FAC68-6EEC-4114-9094-838ABD55BEA5}"/>
                </a:ext>
              </a:extLst>
            </p:cNvPr>
            <p:cNvSpPr txBox="1"/>
            <p:nvPr/>
          </p:nvSpPr>
          <p:spPr>
            <a:xfrm>
              <a:off x="107504" y="3773859"/>
              <a:ext cx="1720343" cy="3199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S4ElectronBeam</a:t>
              </a:r>
              <a:endParaRPr lang="en-GB" sz="12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6FFE5C-DCAE-4FF3-8B90-1993BE774B58}"/>
                </a:ext>
              </a:extLst>
            </p:cNvPr>
            <p:cNvSpPr txBox="1"/>
            <p:nvPr/>
          </p:nvSpPr>
          <p:spPr>
            <a:xfrm>
              <a:off x="1857962" y="3773858"/>
              <a:ext cx="2323886" cy="3199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S4MagneticStructure</a:t>
              </a:r>
              <a:endParaRPr lang="en-GB" sz="12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110CE6-F159-4168-A9F1-1F47039D7615}"/>
                </a:ext>
              </a:extLst>
            </p:cNvPr>
            <p:cNvSpPr txBox="1"/>
            <p:nvPr/>
          </p:nvSpPr>
          <p:spPr>
            <a:xfrm>
              <a:off x="4324200" y="3773859"/>
              <a:ext cx="1896136" cy="31993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S4OpticalElement</a:t>
              </a:r>
              <a:endParaRPr lang="en-GB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40BD04-32F1-413D-9F1D-B1ACE94A04CC}"/>
                </a:ext>
              </a:extLst>
            </p:cNvPr>
            <p:cNvSpPr txBox="1"/>
            <p:nvPr/>
          </p:nvSpPr>
          <p:spPr>
            <a:xfrm>
              <a:off x="6320795" y="3758471"/>
              <a:ext cx="2108949" cy="31993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ElementCoordinates</a:t>
              </a:r>
              <a:endParaRPr lang="en-GB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BB9FAA-993E-4596-99F6-42BC8EF70B7B}"/>
                </a:ext>
              </a:extLst>
            </p:cNvPr>
            <p:cNvSpPr txBox="1"/>
            <p:nvPr/>
          </p:nvSpPr>
          <p:spPr>
            <a:xfrm>
              <a:off x="7874709" y="3181610"/>
              <a:ext cx="50454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en-GB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1D9C6E-7A0E-4E65-AFCA-E91BF52EBF5D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 flipH="1">
              <a:off x="967676" y="3527488"/>
              <a:ext cx="1030570" cy="246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E3FB6FE-E7BD-4A5D-B8BE-45B3114883B7}"/>
                </a:ext>
              </a:extLst>
            </p:cNvPr>
            <p:cNvCxnSpPr>
              <a:cxnSpLocks/>
              <a:stCxn id="34" idx="2"/>
              <a:endCxn id="37" idx="0"/>
            </p:cNvCxnSpPr>
            <p:nvPr/>
          </p:nvCxnSpPr>
          <p:spPr>
            <a:xfrm>
              <a:off x="1998246" y="3527488"/>
              <a:ext cx="1021659" cy="24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FB9038-1B04-4225-8052-C6E7B87547BB}"/>
                </a:ext>
              </a:extLst>
            </p:cNvPr>
            <p:cNvCxnSpPr>
              <a:cxnSpLocks/>
              <a:stCxn id="35" idx="2"/>
              <a:endCxn id="38" idx="0"/>
            </p:cNvCxnSpPr>
            <p:nvPr/>
          </p:nvCxnSpPr>
          <p:spPr>
            <a:xfrm flipH="1">
              <a:off x="5272268" y="3537096"/>
              <a:ext cx="1027925" cy="2367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ECCE2FF-D10D-4D67-8DFB-625C2482DAE2}"/>
                </a:ext>
              </a:extLst>
            </p:cNvPr>
            <p:cNvCxnSpPr>
              <a:cxnSpLocks/>
              <a:stCxn id="35" idx="2"/>
              <a:endCxn id="39" idx="0"/>
            </p:cNvCxnSpPr>
            <p:nvPr/>
          </p:nvCxnSpPr>
          <p:spPr>
            <a:xfrm>
              <a:off x="6300193" y="3537096"/>
              <a:ext cx="1075077" cy="2213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DA785BC-8824-4D37-9659-98FA97975229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 flipH="1">
              <a:off x="1998246" y="2951834"/>
              <a:ext cx="2531665" cy="220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195D2D7-DBD3-4FBD-8007-59C6BDB0260C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4529911" y="2951834"/>
              <a:ext cx="1770282" cy="2297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849820-77D3-42D0-937C-D6539303F809}"/>
                </a:ext>
              </a:extLst>
            </p:cNvPr>
            <p:cNvCxnSpPr>
              <a:cxnSpLocks/>
              <a:stCxn id="33" idx="2"/>
              <a:endCxn id="40" idx="0"/>
            </p:cNvCxnSpPr>
            <p:nvPr/>
          </p:nvCxnSpPr>
          <p:spPr>
            <a:xfrm>
              <a:off x="4529911" y="2951834"/>
              <a:ext cx="3597070" cy="2297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477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Shadow4 Kernel: beamline components</a:t>
            </a:r>
            <a:endParaRPr lang="en-GB" sz="2400" cap="none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048A67-E027-410D-92BE-BCF3C8DB91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it-IT"/>
              <a:t>SRI2024-08-27  M. Sanchez del Rio 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A6B6DD-BF88-4498-99A8-D4503C1498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D8E35-B1B4-4D7C-B4C2-94A20B17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327" y="1146383"/>
            <a:ext cx="2378643" cy="1440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EE5E3-9CD4-4312-9C57-8F342840C9CC}"/>
              </a:ext>
            </a:extLst>
          </p:cNvPr>
          <p:cNvSpPr txBox="1"/>
          <p:nvPr/>
        </p:nvSpPr>
        <p:spPr>
          <a:xfrm>
            <a:off x="2339752" y="5168162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>
                <a:hlinkClick r:id="rId3"/>
              </a:rPr>
              <a:t>https://arxiv.org/abs/2406.16446</a:t>
            </a:r>
            <a:r>
              <a:rPr lang="en-US" sz="1200" dirty="0"/>
              <a:t> </a:t>
            </a:r>
          </a:p>
          <a:p>
            <a:endParaRPr lang="en-US" sz="1200" dirty="0"/>
          </a:p>
          <a:p>
            <a:endParaRPr lang="en-GB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21A93-4EE5-4447-AAF3-B0EE863BE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934" y="781149"/>
            <a:ext cx="1928466" cy="1570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E630BB-2BAE-4CC6-8B96-FEB56B700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001" y="2755121"/>
            <a:ext cx="1958510" cy="2187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D9A1F5-7DDB-47D1-8DC4-4BAB25718D60}"/>
              </a:ext>
            </a:extLst>
          </p:cNvPr>
          <p:cNvSpPr txBox="1"/>
          <p:nvPr/>
        </p:nvSpPr>
        <p:spPr>
          <a:xfrm>
            <a:off x="103006" y="2509627"/>
            <a:ext cx="6773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Optical elements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S4Screen</a:t>
            </a:r>
            <a:r>
              <a:rPr lang="en-US" sz="1400" dirty="0"/>
              <a:t> (screens, slits, stops, absorbers)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S4IdealLens</a:t>
            </a:r>
            <a:r>
              <a:rPr lang="en-US" sz="1400" dirty="0"/>
              <a:t>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S4Empty</a:t>
            </a:r>
            <a:r>
              <a:rPr lang="en-US" sz="1400" dirty="0"/>
              <a:t>,… (ideal elements)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S4PlaneMirror</a:t>
            </a:r>
            <a:r>
              <a:rPr lang="en-US" sz="1400" dirty="0"/>
              <a:t>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S4SphereMirror</a:t>
            </a:r>
            <a:r>
              <a:rPr lang="en-US" sz="1400" dirty="0"/>
              <a:t>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S4EllipsoidalMirror</a:t>
            </a:r>
            <a:r>
              <a:rPr lang="en-US" sz="1400" dirty="0"/>
              <a:t>, …,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S4AdditionalNumericalMeshMirror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S4PlaneGrating</a:t>
            </a:r>
            <a:r>
              <a:rPr lang="en-US" sz="1400" dirty="0"/>
              <a:t>, … (including VLS)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S4PlaneCrystal</a:t>
            </a:r>
            <a:r>
              <a:rPr lang="en-US" sz="1400" dirty="0"/>
              <a:t>, … (undistorted perfect crystals in reflection)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S4PlaneMultilayer</a:t>
            </a:r>
            <a:r>
              <a:rPr lang="en-US" sz="1400" dirty="0"/>
              <a:t>, … (also graded, in depth or laterally)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S4Interface</a:t>
            </a:r>
            <a:r>
              <a:rPr lang="en-US" sz="1400" dirty="0"/>
              <a:t>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S4Lens</a:t>
            </a:r>
            <a:r>
              <a:rPr lang="en-US" sz="1400" dirty="0"/>
              <a:t>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S4CRL</a:t>
            </a:r>
            <a:r>
              <a:rPr lang="en-US" sz="1400" dirty="0"/>
              <a:t>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S4Transfocator</a:t>
            </a:r>
            <a:r>
              <a:rPr lang="en-US" sz="1400" dirty="0"/>
              <a:t> (refractors)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8CD0F-9319-4D18-8EC8-869DCA47FA36}"/>
              </a:ext>
            </a:extLst>
          </p:cNvPr>
          <p:cNvSpPr txBox="1"/>
          <p:nvPr/>
        </p:nvSpPr>
        <p:spPr>
          <a:xfrm>
            <a:off x="103006" y="1015777"/>
            <a:ext cx="6773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Sources/Magnetic structures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SourceGeometrical</a:t>
            </a:r>
            <a:r>
              <a:rPr lang="en-US" sz="1400" dirty="0"/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SourceGridCartesian</a:t>
            </a:r>
            <a:r>
              <a:rPr lang="en-US" sz="1400" dirty="0"/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SourceGridPolar</a:t>
            </a:r>
            <a:r>
              <a:rPr lang="en-US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S4BendingMagnet</a:t>
            </a:r>
            <a:r>
              <a:rPr lang="en-US" sz="1400" dirty="0"/>
              <a:t> (</a:t>
            </a:r>
            <a:r>
              <a:rPr lang="en-US" sz="1400" b="1" dirty="0"/>
              <a:t>upgraded</a:t>
            </a:r>
            <a:r>
              <a:rPr lang="en-US" sz="1400" dirty="0"/>
              <a:t> methods</a:t>
            </a:r>
            <a:r>
              <a:rPr lang="en-US" sz="1400" baseline="30000" dirty="0"/>
              <a:t>1</a:t>
            </a:r>
            <a:r>
              <a:rPr lang="en-US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S4Wiggler</a:t>
            </a:r>
            <a:r>
              <a:rPr lang="en-US" sz="1400" dirty="0"/>
              <a:t> (included short IDs)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S4GaussianUndulator</a:t>
            </a:r>
            <a:r>
              <a:rPr lang="en-US" sz="1400" dirty="0"/>
              <a:t>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S4Undulator</a:t>
            </a:r>
            <a:r>
              <a:rPr lang="en-US" sz="1400" dirty="0"/>
              <a:t> (</a:t>
            </a:r>
            <a:r>
              <a:rPr lang="en-US" sz="1400" b="1" dirty="0"/>
              <a:t>upgraded</a:t>
            </a:r>
            <a:r>
              <a:rPr lang="en-US" sz="1400" dirty="0"/>
              <a:t>: see talk </a:t>
            </a:r>
            <a:br>
              <a:rPr lang="en-US" sz="1400" dirty="0"/>
            </a:br>
            <a:r>
              <a:rPr lang="en-US" sz="1400" dirty="0"/>
              <a:t>1/2 of Juan Reyes-Herrera Today 18:15)</a:t>
            </a:r>
          </a:p>
        </p:txBody>
      </p:sp>
    </p:spTree>
    <p:extLst>
      <p:ext uri="{BB962C8B-B14F-4D97-AF65-F5344CB8AC3E}">
        <p14:creationId xmlns:p14="http://schemas.microsoft.com/office/powerpoint/2010/main" val="258402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18CD0F-9319-4D18-8EC8-869DCA47FA36}"/>
              </a:ext>
            </a:extLst>
          </p:cNvPr>
          <p:cNvSpPr txBox="1"/>
          <p:nvPr/>
        </p:nvSpPr>
        <p:spPr>
          <a:xfrm>
            <a:off x="161979" y="968666"/>
            <a:ext cx="6940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S4OpticalSurface</a:t>
            </a:r>
            <a:r>
              <a:rPr lang="en-US" dirty="0"/>
              <a:t> 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S4Conic</a:t>
            </a:r>
            <a:r>
              <a:rPr lang="en-US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S4Toroid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S4Mesh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Include methods for reflection, refraction, grating scattering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Shadow4 Kernel: models and algorithms</a:t>
            </a:r>
            <a:endParaRPr lang="en-GB" sz="2400" cap="none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3048A67-E027-410D-92BE-BCF3C8DB91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it-IT"/>
              <a:t>SRI2024-08-27  M. Sanchez del Rio  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A6B6DD-BF88-4498-99A8-D4503C1498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8E217-C06F-4263-BA1F-E62FD473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477" y="1981100"/>
            <a:ext cx="1273016" cy="834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E9FEF-8A83-4DCC-8C77-3AC8034C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477" y="2857500"/>
            <a:ext cx="1266051" cy="834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80056-0CC2-471D-803E-4D4717FBC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644" y="3720882"/>
            <a:ext cx="1317716" cy="770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166EA3-7854-40F1-9167-399031978547}"/>
              </a:ext>
            </a:extLst>
          </p:cNvPr>
          <p:cNvSpPr txBox="1"/>
          <p:nvPr/>
        </p:nvSpPr>
        <p:spPr>
          <a:xfrm>
            <a:off x="2537757" y="4927729"/>
            <a:ext cx="5058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</a:t>
            </a:r>
            <a:r>
              <a:rPr lang="en-US" sz="1100" dirty="0">
                <a:hlinkClick r:id="rId5"/>
              </a:rPr>
              <a:t>https://arxiv.org/abs/2406.04079</a:t>
            </a:r>
            <a:endParaRPr lang="en-US" sz="1100" dirty="0"/>
          </a:p>
          <a:p>
            <a:r>
              <a:rPr lang="en-US" sz="1100" dirty="0"/>
              <a:t>[2] </a:t>
            </a:r>
            <a:r>
              <a:rPr lang="en-US" sz="1100" dirty="0">
                <a:hlinkClick r:id="rId6"/>
              </a:rPr>
              <a:t>https://arxiv.org/abs/2406.16960</a:t>
            </a:r>
            <a:r>
              <a:rPr lang="en-US" sz="1100" dirty="0"/>
              <a:t> </a:t>
            </a:r>
            <a:r>
              <a:rPr lang="en-US" sz="1100" dirty="0">
                <a:hlinkClick r:id="rId7"/>
              </a:rPr>
              <a:t>https://github.com/oasys-kit/crystalpy</a:t>
            </a:r>
            <a:r>
              <a:rPr lang="en-US" sz="1100" dirty="0"/>
              <a:t> </a:t>
            </a:r>
          </a:p>
          <a:p>
            <a:r>
              <a:rPr lang="en-US" sz="1100" dirty="0"/>
              <a:t>[3] </a:t>
            </a:r>
            <a:r>
              <a:rPr lang="en-US" sz="1100" dirty="0">
                <a:hlinkClick r:id="rId8"/>
              </a:rPr>
              <a:t>https://github.com/tschoonj/xraylib</a:t>
            </a:r>
            <a:endParaRPr lang="en-US" sz="1100" dirty="0"/>
          </a:p>
          <a:p>
            <a:r>
              <a:rPr lang="en-US" sz="1100" dirty="0"/>
              <a:t>[4] </a:t>
            </a:r>
            <a:r>
              <a:rPr lang="en-US" sz="1100" dirty="0">
                <a:hlinkClick r:id="rId9"/>
              </a:rPr>
              <a:t>https://github.com/oasys-kit/dabax</a:t>
            </a:r>
            <a:endParaRPr lang="en-US" sz="1100" dirty="0"/>
          </a:p>
          <a:p>
            <a:endParaRPr lang="en-GB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21D7A-A1DD-42F7-A5CC-02BC7EE9F7B2}"/>
              </a:ext>
            </a:extLst>
          </p:cNvPr>
          <p:cNvSpPr txBox="1"/>
          <p:nvPr/>
        </p:nvSpPr>
        <p:spPr>
          <a:xfrm>
            <a:off x="181169" y="2231658"/>
            <a:ext cx="345472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Optical constants </a:t>
            </a:r>
            <a:r>
              <a:rPr lang="en-US" sz="1400" dirty="0"/>
              <a:t>(scattering factors, refraction indices, crystal structures)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preprocesor</a:t>
            </a:r>
            <a:r>
              <a:rPr lang="en-US" dirty="0"/>
              <a:t> data file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 link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xraylib</a:t>
            </a:r>
            <a:r>
              <a:rPr lang="en-US" baseline="30000" dirty="0"/>
              <a:t>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DABAX</a:t>
            </a:r>
            <a:r>
              <a:rPr lang="en-US" baseline="30000" dirty="0"/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26E24C-2D1C-42A4-9C63-8C14FEA653E6}"/>
              </a:ext>
            </a:extLst>
          </p:cNvPr>
          <p:cNvSpPr txBox="1"/>
          <p:nvPr/>
        </p:nvSpPr>
        <p:spPr>
          <a:xfrm>
            <a:off x="5279787" y="1928427"/>
            <a:ext cx="3864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PreRefl</a:t>
            </a:r>
            <a:r>
              <a:rPr lang="en-US" dirty="0"/>
              <a:t>: Absorption/refraction for attenuators, mirrors, lenses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crystalpy</a:t>
            </a:r>
            <a:r>
              <a:rPr lang="en-US" baseline="30000" dirty="0"/>
              <a:t>2</a:t>
            </a:r>
            <a:r>
              <a:rPr lang="en-US" dirty="0"/>
              <a:t>: external library for Crystals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MLayer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EF301-F7F1-428D-AF26-34A94C0CDAD8}"/>
              </a:ext>
            </a:extLst>
          </p:cNvPr>
          <p:cNvSpPr txBox="1"/>
          <p:nvPr/>
        </p:nvSpPr>
        <p:spPr>
          <a:xfrm>
            <a:off x="166305" y="1624786"/>
            <a:ext cx="3280372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Physical model (</a:t>
            </a:r>
            <a:r>
              <a:rPr lang="en-US" dirty="0" err="1"/>
              <a:t>reflectivities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3E5871-AAF6-431B-A3C8-E482960E696A}"/>
              </a:ext>
            </a:extLst>
          </p:cNvPr>
          <p:cNvSpPr txBox="1"/>
          <p:nvPr/>
        </p:nvSpPr>
        <p:spPr>
          <a:xfrm>
            <a:off x="3933507" y="163336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preprocessors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BCCC0A-63C3-4942-BA0F-29E9403D1F05}"/>
              </a:ext>
            </a:extLst>
          </p:cNvPr>
          <p:cNvSpPr txBox="1"/>
          <p:nvPr/>
        </p:nvSpPr>
        <p:spPr>
          <a:xfrm>
            <a:off x="6626087" y="163336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E548DC-C298-4F23-80C7-6E59204065B1}"/>
              </a:ext>
            </a:extLst>
          </p:cNvPr>
          <p:cNvSpPr txBox="1"/>
          <p:nvPr/>
        </p:nvSpPr>
        <p:spPr>
          <a:xfrm>
            <a:off x="161979" y="652035"/>
            <a:ext cx="229758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Geometrical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9C30378-A424-41AE-9AB8-67AC4AE75A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6383" y="2223800"/>
            <a:ext cx="461358" cy="217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2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 animBg="1"/>
      <p:bldP spid="9" grpId="0"/>
      <p:bldP spid="15" grpId="0"/>
    </p:bldLst>
  </p:timing>
</p:sld>
</file>

<file path=ppt/theme/theme1.xml><?xml version="1.0" encoding="utf-8"?>
<a:theme xmlns:a="http://schemas.openxmlformats.org/drawingml/2006/main" name="ESRF - default">
  <a:themeElements>
    <a:clrScheme name="ESRF">
      <a:dk1>
        <a:sysClr val="windowText" lastClr="000000"/>
      </a:dk1>
      <a:lt1>
        <a:sysClr val="window" lastClr="FFFFFF"/>
      </a:lt1>
      <a:dk2>
        <a:srgbClr val="B7B9BA"/>
      </a:dk2>
      <a:lt2>
        <a:srgbClr val="AF007C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51A026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</TotalTime>
  <Words>1280</Words>
  <Application>Microsoft Office PowerPoint</Application>
  <PresentationFormat>On-screen Show (16:10)</PresentationFormat>
  <Paragraphs>203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ITCOfficinaSans LT Book</vt:lpstr>
      <vt:lpstr>Wingdings</vt:lpstr>
      <vt:lpstr>ESRF - default</vt:lpstr>
      <vt:lpstr>PowerPoint Presentation</vt:lpstr>
      <vt:lpstr>40 YEARS OF Shadow</vt:lpstr>
      <vt:lpstr>2014: ShadowOUI1= SHADOW3 + ORANGE2</vt:lpstr>
      <vt:lpstr>ShadowOUI: not only SHADOW3</vt:lpstr>
      <vt:lpstr>OASYS add-ons</vt:lpstr>
      <vt:lpstr>SHADOW4</vt:lpstr>
      <vt:lpstr>Shadow4 Kernel: Application User Interface</vt:lpstr>
      <vt:lpstr>Shadow4 Kernel: beamline components</vt:lpstr>
      <vt:lpstr>Shadow4 Kernel: models and algorithms</vt:lpstr>
      <vt:lpstr>Shadow4: advanced tools – Hybrid1 method</vt:lpstr>
      <vt:lpstr>Shadow4: beta testers are welcomed!</vt:lpstr>
      <vt:lpstr>Shadow4: summary</vt:lpstr>
      <vt:lpstr>PowerPoint Presentation</vt:lpstr>
      <vt:lpstr>HIerarchical1 BEAMLINE simulations with Oasys</vt:lpstr>
    </vt:vector>
  </TitlesOfParts>
  <Company>E.S.R.F.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 HERRERA Juan</dc:creator>
  <cp:lastModifiedBy>SANCHEZ DEL RIO Manuel</cp:lastModifiedBy>
  <cp:revision>321</cp:revision>
  <dcterms:created xsi:type="dcterms:W3CDTF">2023-04-03T09:35:45Z</dcterms:created>
  <dcterms:modified xsi:type="dcterms:W3CDTF">2024-08-22T14:17:42Z</dcterms:modified>
</cp:coreProperties>
</file>